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1"/>
  </p:notesMasterIdLst>
  <p:handoutMasterIdLst>
    <p:handoutMasterId r:id="rId42"/>
  </p:handoutMasterIdLst>
  <p:sldIdLst>
    <p:sldId id="257" r:id="rId2"/>
    <p:sldId id="289" r:id="rId3"/>
    <p:sldId id="321" r:id="rId4"/>
    <p:sldId id="322" r:id="rId5"/>
    <p:sldId id="284" r:id="rId6"/>
    <p:sldId id="323" r:id="rId7"/>
    <p:sldId id="338" r:id="rId8"/>
    <p:sldId id="332" r:id="rId9"/>
    <p:sldId id="309" r:id="rId10"/>
    <p:sldId id="333" r:id="rId11"/>
    <p:sldId id="334" r:id="rId12"/>
    <p:sldId id="324" r:id="rId13"/>
    <p:sldId id="327" r:id="rId14"/>
    <p:sldId id="328" r:id="rId15"/>
    <p:sldId id="281" r:id="rId16"/>
    <p:sldId id="325" r:id="rId17"/>
    <p:sldId id="303" r:id="rId18"/>
    <p:sldId id="329" r:id="rId19"/>
    <p:sldId id="330" r:id="rId20"/>
    <p:sldId id="331" r:id="rId21"/>
    <p:sldId id="304" r:id="rId22"/>
    <p:sldId id="282" r:id="rId23"/>
    <p:sldId id="300" r:id="rId24"/>
    <p:sldId id="306" r:id="rId25"/>
    <p:sldId id="299" r:id="rId26"/>
    <p:sldId id="335" r:id="rId27"/>
    <p:sldId id="336" r:id="rId28"/>
    <p:sldId id="343" r:id="rId29"/>
    <p:sldId id="344" r:id="rId30"/>
    <p:sldId id="345" r:id="rId31"/>
    <p:sldId id="346" r:id="rId32"/>
    <p:sldId id="347" r:id="rId33"/>
    <p:sldId id="348" r:id="rId34"/>
    <p:sldId id="337" r:id="rId35"/>
    <p:sldId id="340" r:id="rId36"/>
    <p:sldId id="341" r:id="rId37"/>
    <p:sldId id="339" r:id="rId38"/>
    <p:sldId id="326" r:id="rId39"/>
    <p:sldId id="273" r:id="rId4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3" autoAdjust="0"/>
    <p:restoredTop sz="80844" autoAdjust="0"/>
  </p:normalViewPr>
  <p:slideViewPr>
    <p:cSldViewPr snapToGrid="0" snapToObjects="1">
      <p:cViewPr varScale="1">
        <p:scale>
          <a:sx n="92" d="100"/>
          <a:sy n="92" d="100"/>
        </p:scale>
        <p:origin x="22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9866318-23C3-4EA7-8E6A-25E3C50901F1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BC6CFA0-6DBF-4884-A827-3E5CDC48E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39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E32A5F-2500-4F27-AD05-1C2D0A01C032}" type="datetimeFigureOut">
              <a:rPr lang="en-US" smtClean="0"/>
              <a:t>2/1/2019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62050"/>
            <a:ext cx="4179887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8"/>
            <a:ext cx="2982119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042F4B-933E-4C03-A624-2F32AC23B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4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275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15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957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2F4B-933E-4C03-A624-2F32AC23B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423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2F4B-933E-4C03-A624-2F32AC23B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2857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2F4B-933E-4C03-A624-2F32AC23B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02394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806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2F4B-933E-4C03-A624-2F32AC23B3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9846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844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048">
              <a:defRPr/>
            </a:pPr>
            <a:fld id="{D1042F4B-933E-4C03-A624-2F32AC23B3A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8048">
                <a:defRPr/>
              </a:pPr>
              <a:t>28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45885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9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04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9116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8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947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605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8498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18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78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048">
              <a:defRPr/>
            </a:pPr>
            <a:fld id="{D1042F4B-933E-4C03-A624-2F32AC23B3A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8048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53713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048">
              <a:defRPr/>
            </a:pPr>
            <a:fld id="{D1042F4B-933E-4C03-A624-2F32AC23B3A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8048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5945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78048">
              <a:defRPr/>
            </a:pPr>
            <a:fld id="{D1042F4B-933E-4C03-A624-2F32AC23B3A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478048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19365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86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652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412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042F4B-933E-4C03-A624-2F32AC23B3A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4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665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18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7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32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541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119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94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874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5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8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MSU-ppt-2011-white-final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9634C-365A-9845-9775-8941B6FBB9ED}" type="datetimeFigureOut">
              <a:rPr lang="en-US" smtClean="0"/>
              <a:t>2/1/2019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EB61-6689-BD46-842D-184A5EFC08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61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ubs/documents/APPL-for-Credit-Cards-Payments-All-Methods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ubshelp@montana.edu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ntana.edu/h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renee.lineback@montana.edu" TargetMode="External"/><Relationship Id="rId4" Type="http://schemas.openxmlformats.org/officeDocument/2006/relationships/hyperlink" Target="mailto:maxt@montana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11886" cy="1470025"/>
          </a:xfrm>
        </p:spPr>
        <p:txBody>
          <a:bodyPr>
            <a:normAutofit fontScale="90000"/>
          </a:bodyPr>
          <a:lstStyle/>
          <a:p>
            <a:r>
              <a:rPr lang="en-US" sz="7200" dirty="0">
                <a:latin typeface="Britannic Bold" panose="020B0903060703020204" pitchFamily="34" charset="0"/>
              </a:rPr>
              <a:t>Financial Hot Topics &amp; Procedure Updates</a:t>
            </a:r>
            <a:br>
              <a:rPr lang="en-US" sz="7200" dirty="0">
                <a:latin typeface="Britannic Bold" panose="020B0903060703020204" pitchFamily="34" charset="0"/>
              </a:rPr>
            </a:br>
            <a:r>
              <a:rPr lang="en-US" sz="7200" dirty="0">
                <a:latin typeface="Britannic Bold" panose="020B0903060703020204" pitchFamily="34" charset="0"/>
              </a:rPr>
              <a:t>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FD-1101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828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057"/>
            <a:ext cx="8229600" cy="1143000"/>
          </a:xfrm>
        </p:spPr>
        <p:txBody>
          <a:bodyPr/>
          <a:lstStyle/>
          <a:p>
            <a:r>
              <a:rPr lang="en-US" u="sng" dirty="0"/>
              <a:t>Montana W4  (MW-4)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458"/>
            <a:ext cx="8523514" cy="4976985"/>
          </a:xfrm>
        </p:spPr>
        <p:txBody>
          <a:bodyPr>
            <a:normAutofit/>
          </a:bodyPr>
          <a:lstStyle/>
          <a:p>
            <a:r>
              <a:rPr lang="en-US" dirty="0"/>
              <a:t>Separate from Federal W4 form</a:t>
            </a:r>
          </a:p>
          <a:p>
            <a:r>
              <a:rPr lang="en-US" dirty="0"/>
              <a:t>New employees must complete both Federal and Montana W-4 form</a:t>
            </a:r>
          </a:p>
          <a:p>
            <a:r>
              <a:rPr lang="en-US" dirty="0"/>
              <a:t>Employees who are living and working in another state:</a:t>
            </a:r>
          </a:p>
          <a:p>
            <a:pPr lvl="1"/>
            <a:r>
              <a:rPr lang="en-US" dirty="0"/>
              <a:t>fill out the top of the MW4 form</a:t>
            </a:r>
          </a:p>
          <a:p>
            <a:pPr lvl="1"/>
            <a:r>
              <a:rPr lang="en-US" dirty="0"/>
              <a:t>Write in blank space that they are a “</a:t>
            </a:r>
            <a:r>
              <a:rPr lang="en-US" i="1" dirty="0"/>
              <a:t>State Name</a:t>
            </a:r>
            <a:r>
              <a:rPr lang="en-US" dirty="0"/>
              <a:t>” resident and are exempt from MT income tax</a:t>
            </a:r>
          </a:p>
        </p:txBody>
      </p:sp>
    </p:spTree>
    <p:extLst>
      <p:ext uri="{BB962C8B-B14F-4D97-AF65-F5344CB8AC3E}">
        <p14:creationId xmlns:p14="http://schemas.microsoft.com/office/powerpoint/2010/main" val="2584464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ntana Employee's Withholding Allowance and Exemption Certificate.">
            <a:extLst>
              <a:ext uri="{FF2B5EF4-FFF2-40B4-BE49-F238E27FC236}">
                <a16:creationId xmlns:a16="http://schemas.microsoft.com/office/drawing/2014/main" id="{F99BCCFA-B3DC-4E16-920D-1EA3DCC9E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666" y="439271"/>
            <a:ext cx="5804820" cy="350135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458"/>
            <a:ext cx="8523514" cy="4976985"/>
          </a:xfrm>
        </p:spPr>
        <p:txBody>
          <a:bodyPr>
            <a:normAutofit lnSpcReduction="10000"/>
          </a:bodyPr>
          <a:lstStyle/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u="sng" dirty="0"/>
              <a:t>Payroll Questions?</a:t>
            </a:r>
            <a:endParaRPr lang="en-US" dirty="0"/>
          </a:p>
          <a:p>
            <a:r>
              <a:rPr lang="en-US" sz="2400" dirty="0"/>
              <a:t>Max Thompson – x5533   maxt@montana.edu</a:t>
            </a:r>
          </a:p>
          <a:p>
            <a:r>
              <a:rPr lang="en-US" sz="2400" dirty="0"/>
              <a:t>Renee Lineback – x3559   renee.lineback@montana.edu</a:t>
            </a:r>
          </a:p>
        </p:txBody>
      </p:sp>
    </p:spTree>
    <p:extLst>
      <p:ext uri="{BB962C8B-B14F-4D97-AF65-F5344CB8AC3E}">
        <p14:creationId xmlns:p14="http://schemas.microsoft.com/office/powerpoint/2010/main" val="343696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13BA-12C9-414E-ABC6-B795D99C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Receiving Credit Card Payments</a:t>
            </a:r>
          </a:p>
        </p:txBody>
      </p:sp>
      <p:pic>
        <p:nvPicPr>
          <p:cNvPr id="4" name="Content Placeholder 3" descr="Receiving Credit Card Payments">
            <a:extLst>
              <a:ext uri="{FF2B5EF4-FFF2-40B4-BE49-F238E27FC236}">
                <a16:creationId xmlns:a16="http://schemas.microsoft.com/office/drawing/2014/main" id="{1B9C34E6-7503-4189-9166-47D4204EE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5252" y="1600200"/>
            <a:ext cx="3993496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08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Accepting Credit Card Payments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784"/>
            <a:ext cx="8229600" cy="4711701"/>
          </a:xfrm>
        </p:spPr>
        <p:txBody>
          <a:bodyPr>
            <a:noAutofit/>
          </a:bodyPr>
          <a:lstStyle/>
          <a:p>
            <a:r>
              <a:rPr lang="en-US" sz="1600" b="1" dirty="0"/>
              <a:t>Contact University Business Services (Christina x3653)</a:t>
            </a:r>
          </a:p>
          <a:p>
            <a:pPr lvl="1"/>
            <a:r>
              <a:rPr lang="en-US" sz="1600" dirty="0"/>
              <a:t>Complete online form to apply for a merchant ID </a:t>
            </a:r>
          </a:p>
          <a:p>
            <a:pPr lvl="1"/>
            <a:r>
              <a:rPr lang="en-US" sz="1600" dirty="0"/>
              <a:t>Form located at </a:t>
            </a:r>
            <a:r>
              <a:rPr lang="en-US" sz="1600" dirty="0">
                <a:hlinkClick r:id="rId3"/>
              </a:rPr>
              <a:t>Application to Process Bankcard Transactions</a:t>
            </a:r>
            <a:endParaRPr lang="en-US" sz="1600" dirty="0"/>
          </a:p>
          <a:p>
            <a:r>
              <a:rPr lang="en-US" sz="1600" b="1" dirty="0"/>
              <a:t>In Person</a:t>
            </a:r>
          </a:p>
          <a:p>
            <a:pPr lvl="1"/>
            <a:r>
              <a:rPr lang="en-US" sz="1600" dirty="0"/>
              <a:t>Card swipe terminal transmits via phone line.  Wireless option is available if business need requires that flexibility.  Wireless terminals run on the cell network (AT&amp;T), not </a:t>
            </a:r>
            <a:r>
              <a:rPr lang="en-US" sz="1600" dirty="0" err="1"/>
              <a:t>WiFi</a:t>
            </a:r>
            <a:endParaRPr lang="en-US" sz="1600" dirty="0"/>
          </a:p>
          <a:p>
            <a:pPr lvl="1"/>
            <a:r>
              <a:rPr lang="en-US" sz="1600" dirty="0"/>
              <a:t>Mobile (wireless) credit card machine available through UBS for checkout.  For departments with infrequent need to accept credit cards</a:t>
            </a:r>
          </a:p>
          <a:p>
            <a:r>
              <a:rPr lang="en-US" sz="1600" b="1" dirty="0"/>
              <a:t>Online</a:t>
            </a:r>
          </a:p>
          <a:p>
            <a:pPr lvl="1"/>
            <a:r>
              <a:rPr lang="en-US" sz="1600" dirty="0"/>
              <a:t>Must work through MSU to develop website link to accept credit card payments online</a:t>
            </a:r>
          </a:p>
          <a:p>
            <a:pPr marL="344488" indent="-344488"/>
            <a:r>
              <a:rPr lang="en-US" sz="1600" b="1" dirty="0"/>
              <a:t>Not Permitted due to Security Concerns and PCI non-compliance issues:</a:t>
            </a:r>
          </a:p>
          <a:p>
            <a:pPr marL="914400" lvl="1" indent="-457200"/>
            <a:r>
              <a:rPr lang="en-US" sz="1600" dirty="0"/>
              <a:t>Square readers, or other external devices</a:t>
            </a:r>
          </a:p>
          <a:p>
            <a:pPr marL="914400" lvl="1" indent="-457200"/>
            <a:r>
              <a:rPr lang="en-US" sz="1600" dirty="0"/>
              <a:t>Website links to external payment vendor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992598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760"/>
            <a:ext cx="8229600" cy="1143000"/>
          </a:xfrm>
        </p:spPr>
        <p:txBody>
          <a:bodyPr/>
          <a:lstStyle/>
          <a:p>
            <a:r>
              <a:rPr lang="en-US" dirty="0"/>
              <a:t>PCI Compliance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495201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Progress – where are we now?</a:t>
            </a:r>
          </a:p>
          <a:p>
            <a:pPr lvl="1"/>
            <a:r>
              <a:rPr lang="en-US" dirty="0"/>
              <a:t>Departmental questionnaires for those accepting card payments</a:t>
            </a:r>
          </a:p>
          <a:p>
            <a:pPr lvl="2"/>
            <a:r>
              <a:rPr lang="en-US" dirty="0"/>
              <a:t>Second iteration of self-assessment questionnaires</a:t>
            </a:r>
          </a:p>
          <a:p>
            <a:pPr lvl="2"/>
            <a:r>
              <a:rPr lang="en-US" dirty="0"/>
              <a:t>Helps ensure University is compliant with Data Security Standards</a:t>
            </a:r>
          </a:p>
          <a:p>
            <a:pPr lvl="2"/>
            <a:r>
              <a:rPr lang="en-US" dirty="0"/>
              <a:t>Help identify and prioritize where to focus University’s resources as they relate to PCI compliance</a:t>
            </a:r>
          </a:p>
          <a:p>
            <a:pPr lvl="1"/>
            <a:r>
              <a:rPr lang="en-US" dirty="0"/>
              <a:t>Annual online training through E-Learning</a:t>
            </a:r>
          </a:p>
          <a:p>
            <a:pPr lvl="2"/>
            <a:r>
              <a:rPr lang="en-US" dirty="0"/>
              <a:t>Emails from admin@inspiredlms.com</a:t>
            </a:r>
          </a:p>
          <a:p>
            <a:pPr lvl="2"/>
            <a:r>
              <a:rPr lang="en-US" dirty="0"/>
              <a:t>Currently 606 active users across all 4 MSU campuses</a:t>
            </a:r>
          </a:p>
          <a:p>
            <a:pPr lvl="1"/>
            <a:r>
              <a:rPr lang="en-US" dirty="0"/>
              <a:t>Currently working on Incident Response Plan, as part of the Information Security Policy</a:t>
            </a:r>
          </a:p>
          <a:p>
            <a:pPr marL="457200" lvl="1" indent="0">
              <a:buNone/>
            </a:pPr>
            <a:endParaRPr lang="en-US" sz="1500" dirty="0"/>
          </a:p>
          <a:p>
            <a:r>
              <a:rPr lang="en-US" dirty="0"/>
              <a:t>Fraud vs. Breach</a:t>
            </a:r>
          </a:p>
          <a:p>
            <a:pPr lvl="1"/>
            <a:r>
              <a:rPr lang="en-US" dirty="0"/>
              <a:t>Fraud is the unauthorized use of an individual’s payment information</a:t>
            </a:r>
          </a:p>
          <a:p>
            <a:pPr lvl="1"/>
            <a:r>
              <a:rPr lang="en-US" dirty="0"/>
              <a:t>Data Breach is the exposure of confidential payment information to unauthorized individuals</a:t>
            </a:r>
          </a:p>
        </p:txBody>
      </p:sp>
    </p:spTree>
    <p:extLst>
      <p:ext uri="{BB962C8B-B14F-4D97-AF65-F5344CB8AC3E}">
        <p14:creationId xmlns:p14="http://schemas.microsoft.com/office/powerpoint/2010/main" val="2443192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2899"/>
            <a:ext cx="8229600" cy="1143000"/>
          </a:xfrm>
        </p:spPr>
        <p:txBody>
          <a:bodyPr/>
          <a:lstStyle/>
          <a:p>
            <a:r>
              <a:rPr lang="en-US" dirty="0"/>
              <a:t>American Express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Ability to accept American Express payments is underway!</a:t>
            </a:r>
          </a:p>
          <a:p>
            <a:r>
              <a:rPr lang="en-US" dirty="0"/>
              <a:t>Commerce Manager (online) payment system have all been ‘turned on’ to accept AmEx</a:t>
            </a:r>
          </a:p>
          <a:p>
            <a:r>
              <a:rPr lang="en-US" dirty="0"/>
              <a:t>Card swipe terminal acceptance is in process between banking systems and should be available by the end of January</a:t>
            </a:r>
          </a:p>
          <a:p>
            <a:pPr lvl="1"/>
            <a:r>
              <a:rPr lang="en-US" dirty="0"/>
              <a:t>Communication will be forthcoming</a:t>
            </a:r>
          </a:p>
          <a:p>
            <a:pPr lvl="1"/>
            <a:r>
              <a:rPr lang="en-US" dirty="0"/>
              <a:t>Signage is available.  Contact Christina if interested</a:t>
            </a:r>
          </a:p>
        </p:txBody>
      </p:sp>
    </p:spTree>
    <p:extLst>
      <p:ext uri="{BB962C8B-B14F-4D97-AF65-F5344CB8AC3E}">
        <p14:creationId xmlns:p14="http://schemas.microsoft.com/office/powerpoint/2010/main" val="509042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13BA-12C9-414E-ABC6-B795D99CA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Payments Out</a:t>
            </a:r>
          </a:p>
        </p:txBody>
      </p:sp>
      <p:pic>
        <p:nvPicPr>
          <p:cNvPr id="6" name="Content Placeholder 5" descr="Payments out">
            <a:extLst>
              <a:ext uri="{FF2B5EF4-FFF2-40B4-BE49-F238E27FC236}">
                <a16:creationId xmlns:a16="http://schemas.microsoft.com/office/drawing/2014/main" id="{12ACA5BB-9DDB-4B48-9C97-182DFABFE9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553" y="1199107"/>
            <a:ext cx="5286894" cy="469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01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Contracting with Vendors</a:t>
            </a:r>
          </a:p>
        </p:txBody>
      </p:sp>
    </p:spTree>
    <p:extLst>
      <p:ext uri="{BB962C8B-B14F-4D97-AF65-F5344CB8AC3E}">
        <p14:creationId xmlns:p14="http://schemas.microsoft.com/office/powerpoint/2010/main" val="1070867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1650"/>
            <a:ext cx="7772400" cy="1470025"/>
          </a:xfrm>
        </p:spPr>
        <p:txBody>
          <a:bodyPr/>
          <a:lstStyle/>
          <a:p>
            <a:r>
              <a:rPr lang="en-US" dirty="0"/>
              <a:t>Contracting: Whose “paper” should we use?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180272"/>
            <a:ext cx="7772400" cy="3824287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Vendor generated agreements often disadvantage the University.  Sometimes contain provisions that MSU is not authorized to agree to by State law.</a:t>
            </a:r>
          </a:p>
          <a:p>
            <a:pPr algn="l"/>
            <a:r>
              <a:rPr lang="en-US" sz="2200" dirty="0"/>
              <a:t>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All vendor agreements (at ANY $ level) need to be reviewed by Procurement Services</a:t>
            </a:r>
          </a:p>
          <a:p>
            <a:pPr algn="l"/>
            <a:endParaRPr lang="en-US" sz="220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200" dirty="0"/>
              <a:t>Instead: use our standard contracted services agreement. (PD-49): Appendix Y in form section of Procurement Services website.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388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Contracting: Required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things do you need to know before you can draft a contract?</a:t>
            </a:r>
          </a:p>
          <a:p>
            <a:pPr lvl="1"/>
            <a:r>
              <a:rPr lang="en-US" dirty="0"/>
              <a:t>Parties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Effective Date and Duration</a:t>
            </a:r>
          </a:p>
          <a:p>
            <a:pPr lvl="1"/>
            <a:r>
              <a:rPr lang="en-US" dirty="0"/>
              <a:t>Services</a:t>
            </a:r>
          </a:p>
          <a:p>
            <a:pPr lvl="1"/>
            <a:r>
              <a:rPr lang="en-US" dirty="0"/>
              <a:t>Consideration</a:t>
            </a:r>
          </a:p>
          <a:p>
            <a:pPr marL="457200" lvl="1" indent="0">
              <a:buNone/>
            </a:pPr>
            <a:r>
              <a:rPr lang="en-US" dirty="0"/>
              <a:t>Example: Contracted services agreement (CSA) template</a:t>
            </a:r>
          </a:p>
          <a:p>
            <a:pPr marL="4000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1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7157"/>
            <a:ext cx="8229600" cy="493776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Open MSU Updates</a:t>
            </a:r>
          </a:p>
          <a:p>
            <a:pPr lvl="1"/>
            <a:r>
              <a:rPr lang="en-US" dirty="0"/>
              <a:t>Fiscal Shared Services</a:t>
            </a:r>
          </a:p>
          <a:p>
            <a:pPr lvl="1"/>
            <a:r>
              <a:rPr lang="en-US" dirty="0"/>
              <a:t>Electronic Document Management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Payroll Updates</a:t>
            </a:r>
          </a:p>
          <a:p>
            <a:pPr lvl="1"/>
            <a:r>
              <a:rPr lang="en-US" dirty="0"/>
              <a:t>Relocation</a:t>
            </a:r>
          </a:p>
          <a:p>
            <a:pPr lvl="1"/>
            <a:r>
              <a:rPr lang="en-US" dirty="0"/>
              <a:t>Montana W4 form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dirty="0"/>
              <a:t>Receiving Money</a:t>
            </a:r>
          </a:p>
          <a:p>
            <a:pPr lvl="1"/>
            <a:r>
              <a:rPr lang="en-US" dirty="0"/>
              <a:t>Credit Card Payments</a:t>
            </a:r>
          </a:p>
          <a:p>
            <a:pPr lvl="1"/>
            <a:r>
              <a:rPr lang="en-US" dirty="0"/>
              <a:t>PCI Compliance </a:t>
            </a:r>
          </a:p>
          <a:p>
            <a:pPr lvl="1"/>
            <a:r>
              <a:rPr lang="en-US" dirty="0"/>
              <a:t>American Express </a:t>
            </a:r>
          </a:p>
          <a:p>
            <a:pPr marL="0" indent="0">
              <a:buNone/>
            </a:pPr>
            <a:endParaRPr lang="en-US" sz="1700" dirty="0"/>
          </a:p>
          <a:p>
            <a:r>
              <a:rPr lang="en-US" dirty="0"/>
              <a:t>Spending Money</a:t>
            </a:r>
          </a:p>
          <a:p>
            <a:pPr lvl="1"/>
            <a:r>
              <a:rPr lang="en-US" dirty="0"/>
              <a:t>Procurement / Contracting with vendors</a:t>
            </a:r>
          </a:p>
          <a:p>
            <a:pPr lvl="1"/>
            <a:r>
              <a:rPr lang="en-US" dirty="0"/>
              <a:t>Payments to employees</a:t>
            </a:r>
          </a:p>
          <a:p>
            <a:pPr lvl="1"/>
            <a:r>
              <a:rPr lang="en-US" dirty="0"/>
              <a:t>Buying with Amazon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Other Updates</a:t>
            </a:r>
          </a:p>
          <a:p>
            <a:pPr lvl="1"/>
            <a:endParaRPr lang="en-US" sz="1500" dirty="0"/>
          </a:p>
          <a:p>
            <a:r>
              <a:rPr lang="en-US" dirty="0"/>
              <a:t>Travel and Expense Management System!  </a:t>
            </a:r>
          </a:p>
        </p:txBody>
      </p:sp>
    </p:spTree>
    <p:extLst>
      <p:ext uri="{BB962C8B-B14F-4D97-AF65-F5344CB8AC3E}">
        <p14:creationId xmlns:p14="http://schemas.microsoft.com/office/powerpoint/2010/main" val="189877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Contracting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Stick to Boilerplate!  Any needed revisions must be cleared by Procurement Services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Use deliverables, milestones, etc. to trigger payment.  Avoid paying hourly at all costs.  If costs not fixed use a Not to Exceed amount.</a:t>
            </a:r>
          </a:p>
          <a:p>
            <a:pPr marL="400050" lvl="1" indent="0">
              <a:buNone/>
            </a:pPr>
            <a:endParaRPr lang="en-US" dirty="0"/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dirty="0"/>
              <a:t>Are you paying a company or an individual?</a:t>
            </a:r>
          </a:p>
        </p:txBody>
      </p:sp>
    </p:spTree>
    <p:extLst>
      <p:ext uri="{BB962C8B-B14F-4D97-AF65-F5344CB8AC3E}">
        <p14:creationId xmlns:p14="http://schemas.microsoft.com/office/powerpoint/2010/main" val="2626817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Payments to Employees</a:t>
            </a:r>
          </a:p>
        </p:txBody>
      </p:sp>
    </p:spTree>
    <p:extLst>
      <p:ext uri="{BB962C8B-B14F-4D97-AF65-F5344CB8AC3E}">
        <p14:creationId xmlns:p14="http://schemas.microsoft.com/office/powerpoint/2010/main" val="2116977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8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Payments to Employees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856"/>
            <a:ext cx="8229600" cy="4254062"/>
          </a:xfrm>
        </p:spPr>
        <p:txBody>
          <a:bodyPr>
            <a:normAutofit fontScale="92500"/>
          </a:bodyPr>
          <a:lstStyle/>
          <a:p>
            <a:r>
              <a:rPr lang="en-US" dirty="0"/>
              <a:t>Hiring/paying employees with private companies</a:t>
            </a:r>
          </a:p>
          <a:p>
            <a:pPr lvl="1"/>
            <a:r>
              <a:rPr lang="en-US" dirty="0"/>
              <a:t>Conflict of Interest - In fact or in appearance</a:t>
            </a:r>
          </a:p>
          <a:p>
            <a:pPr lvl="1"/>
            <a:r>
              <a:rPr lang="en-US" dirty="0"/>
              <a:t>IRS rules  - payroll tax withholding, 1099 reporting, audit red flags</a:t>
            </a:r>
          </a:p>
          <a:p>
            <a:pPr lvl="1"/>
            <a:r>
              <a:rPr lang="en-US" dirty="0"/>
              <a:t>Procurement Law</a:t>
            </a:r>
          </a:p>
          <a:p>
            <a:pPr lvl="1"/>
            <a:r>
              <a:rPr lang="en-US" dirty="0"/>
              <a:t>Workers Compensation</a:t>
            </a:r>
          </a:p>
          <a:p>
            <a:pPr lvl="1"/>
            <a:r>
              <a:rPr lang="en-US" dirty="0"/>
              <a:t>State of Montana requirements</a:t>
            </a:r>
          </a:p>
          <a:p>
            <a:pPr lvl="1"/>
            <a:r>
              <a:rPr lang="en-US" dirty="0"/>
              <a:t>Work with UBS to determine appropriate treatment</a:t>
            </a:r>
          </a:p>
          <a:p>
            <a:pPr marL="514350" indent="-45720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0992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280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Payments to Employees (</a:t>
            </a:r>
            <a:r>
              <a:rPr lang="en-US" dirty="0" err="1"/>
              <a:t>Con’t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803"/>
            <a:ext cx="8229600" cy="425406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Faculty – Additional Compensation Form</a:t>
            </a:r>
          </a:p>
          <a:p>
            <a:pPr lvl="1"/>
            <a:r>
              <a:rPr lang="en-US" dirty="0"/>
              <a:t>Provost communication being developed</a:t>
            </a:r>
          </a:p>
          <a:p>
            <a:r>
              <a:rPr lang="en-US" dirty="0"/>
              <a:t>Staff / Employee – Payroll </a:t>
            </a:r>
          </a:p>
          <a:p>
            <a:pPr lvl="1"/>
            <a:r>
              <a:rPr lang="en-US" dirty="0"/>
              <a:t>Work with Payroll to determine appropriate method/form</a:t>
            </a:r>
          </a:p>
          <a:p>
            <a:r>
              <a:rPr lang="en-US" dirty="0"/>
              <a:t>No ‘gifts’ such as Gift Cards, Parking Permits, etc.</a:t>
            </a:r>
          </a:p>
          <a:p>
            <a:r>
              <a:rPr lang="en-US" dirty="0"/>
              <a:t>May not pay employees using a BPA, unless it is a standard reimbursement (i.e. travel) or is pre-approved (we have some royalty agreements with faculty, for instance) through discussion with  Katie/Laura</a:t>
            </a:r>
          </a:p>
          <a:p>
            <a:pPr lvl="1"/>
            <a:r>
              <a:rPr lang="en-US" dirty="0"/>
              <a:t>Need to eliminate confusion between a vendor (BPA) and an employee (HR/Payroll).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514350" indent="-457200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125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Buying with </a:t>
            </a:r>
            <a:br>
              <a:rPr lang="en-US" dirty="0">
                <a:latin typeface="Britannic Bold" panose="020B0903060703020204" pitchFamily="34" charset="0"/>
              </a:rPr>
            </a:br>
            <a:r>
              <a:rPr lang="en-US" dirty="0">
                <a:latin typeface="Britannic Bold" panose="020B0903060703020204" pitchFamily="34" charset="0"/>
              </a:rPr>
              <a:t>Amazon for Business</a:t>
            </a:r>
          </a:p>
        </p:txBody>
      </p:sp>
    </p:spTree>
    <p:extLst>
      <p:ext uri="{BB962C8B-B14F-4D97-AF65-F5344CB8AC3E}">
        <p14:creationId xmlns:p14="http://schemas.microsoft.com/office/powerpoint/2010/main" val="29977070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Amazon for Business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172"/>
            <a:ext cx="8229600" cy="4180853"/>
          </a:xfrm>
        </p:spPr>
        <p:txBody>
          <a:bodyPr>
            <a:normAutofit/>
          </a:bodyPr>
          <a:lstStyle/>
          <a:p>
            <a:r>
              <a:rPr lang="en-US" sz="2600" dirty="0"/>
              <a:t>Purchase with Amazon.com</a:t>
            </a:r>
          </a:p>
          <a:p>
            <a:r>
              <a:rPr lang="en-US" sz="2600" dirty="0"/>
              <a:t>Free Two-day shipping on eligible orders</a:t>
            </a:r>
          </a:p>
          <a:p>
            <a:r>
              <a:rPr lang="en-US" sz="2600" dirty="0"/>
              <a:t>Business pricing and quantity discounts on select items</a:t>
            </a:r>
          </a:p>
          <a:p>
            <a:r>
              <a:rPr lang="en-US" sz="2600" dirty="0"/>
              <a:t>Business purposes only, no personal purchases</a:t>
            </a:r>
          </a:p>
          <a:p>
            <a:r>
              <a:rPr lang="en-US" sz="2600" dirty="0"/>
              <a:t>MSU will not pay for individual memberships </a:t>
            </a:r>
          </a:p>
          <a:p>
            <a:pPr lvl="1"/>
            <a:r>
              <a:rPr lang="en-US" sz="1800" dirty="0"/>
              <a:t>Do not renew any current memberships</a:t>
            </a:r>
          </a:p>
          <a:p>
            <a:pPr lvl="1"/>
            <a:r>
              <a:rPr lang="en-US" sz="1800" dirty="0"/>
              <a:t>You may individually pay for a membership if you wish to continue it personally</a:t>
            </a:r>
          </a:p>
          <a:p>
            <a:pPr lvl="1"/>
            <a:r>
              <a:rPr lang="en-US" sz="1800" dirty="0"/>
              <a:t>Please email </a:t>
            </a:r>
            <a:r>
              <a:rPr lang="en-US" sz="1800" dirty="0">
                <a:hlinkClick r:id="rId3"/>
              </a:rPr>
              <a:t>ubshelp@montana.edu</a:t>
            </a:r>
            <a:r>
              <a:rPr lang="en-US" sz="1800" dirty="0"/>
              <a:t> for access and/or assistance</a:t>
            </a:r>
          </a:p>
        </p:txBody>
      </p:sp>
    </p:spTree>
    <p:extLst>
      <p:ext uri="{BB962C8B-B14F-4D97-AF65-F5344CB8AC3E}">
        <p14:creationId xmlns:p14="http://schemas.microsoft.com/office/powerpoint/2010/main" val="36912958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Other Updates</a:t>
            </a:r>
          </a:p>
        </p:txBody>
      </p:sp>
    </p:spTree>
    <p:extLst>
      <p:ext uri="{BB962C8B-B14F-4D97-AF65-F5344CB8AC3E}">
        <p14:creationId xmlns:p14="http://schemas.microsoft.com/office/powerpoint/2010/main" val="3144011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3895"/>
            <a:ext cx="9296399" cy="1143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Government Shutdown and Federal Awards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172"/>
            <a:ext cx="8229600" cy="418085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Even though the Federal government shutdown is still in effect, current federal awards will continue as usual.  </a:t>
            </a:r>
          </a:p>
          <a:p>
            <a:endParaRPr lang="en-US" dirty="0"/>
          </a:p>
          <a:p>
            <a:r>
              <a:rPr lang="en-US" dirty="0"/>
              <a:t>OSP has not received any stop work orders or instructions to cease working on awards, therefore it is business as usual, including all reporting requirements. 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Proposal submissions and renewals may vary depending on the specific agency.  Please feel free to contact OSP with specific questions.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7088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Lease Accounting</a:t>
            </a:r>
            <a:br>
              <a:rPr lang="en-US" dirty="0">
                <a:latin typeface="Britannic Bold" panose="020B0903060703020204" pitchFamily="34" charset="0"/>
              </a:rPr>
            </a:br>
            <a:r>
              <a:rPr lang="en-US" sz="2000" dirty="0">
                <a:latin typeface="Britannic Bold" panose="020B0903060703020204" pitchFamily="34" charset="0"/>
              </a:rPr>
              <a:t>Laura Humberger</a:t>
            </a:r>
          </a:p>
        </p:txBody>
      </p:sp>
    </p:spTree>
    <p:extLst>
      <p:ext uri="{BB962C8B-B14F-4D97-AF65-F5344CB8AC3E}">
        <p14:creationId xmlns:p14="http://schemas.microsoft.com/office/powerpoint/2010/main" val="27156892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Lease Accounting</a:t>
            </a:r>
          </a:p>
        </p:txBody>
      </p:sp>
      <p:sp>
        <p:nvSpPr>
          <p:cNvPr id="3" name="Content Placeholder 2" descr="Capital Lease? Operating Lease? Hmmmmm."/>
          <p:cNvSpPr>
            <a:spLocks noGrp="1"/>
          </p:cNvSpPr>
          <p:nvPr>
            <p:ph idx="1"/>
          </p:nvPr>
        </p:nvSpPr>
        <p:spPr>
          <a:xfrm>
            <a:off x="457200" y="1322172"/>
            <a:ext cx="8229600" cy="497698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688931" y="1227552"/>
            <a:ext cx="7816242" cy="429642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Capital Lease?  Operating Lease?  </a:t>
            </a:r>
            <a:r>
              <a:rPr lang="en-US" sz="4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Hmmmm</a:t>
            </a:r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94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90389"/>
            <a:ext cx="7772400" cy="3632548"/>
          </a:xfrm>
        </p:spPr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Fiscal Shared Services</a:t>
            </a:r>
            <a:br>
              <a:rPr lang="en-US" dirty="0">
                <a:latin typeface="Britannic Bold" panose="020B0903060703020204" pitchFamily="34" charset="0"/>
              </a:rPr>
            </a:br>
            <a:br>
              <a:rPr lang="en-US" dirty="0">
                <a:latin typeface="Britannic Bold" panose="020B0903060703020204" pitchFamily="34" charset="0"/>
              </a:rPr>
            </a:br>
            <a:endParaRPr lang="en-US" sz="20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3676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Lease Accounting</a:t>
            </a:r>
          </a:p>
        </p:txBody>
      </p:sp>
      <p:sp>
        <p:nvSpPr>
          <p:cNvPr id="3" name="Content Placeholder 2" descr="New Lease Accounting"/>
          <p:cNvSpPr>
            <a:spLocks noGrp="1"/>
          </p:cNvSpPr>
          <p:nvPr>
            <p:ph idx="1"/>
          </p:nvPr>
        </p:nvSpPr>
        <p:spPr>
          <a:xfrm>
            <a:off x="457200" y="1322172"/>
            <a:ext cx="8229600" cy="4976985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loud Callout 3"/>
          <p:cNvSpPr/>
          <p:nvPr/>
        </p:nvSpPr>
        <p:spPr>
          <a:xfrm>
            <a:off x="688931" y="1227552"/>
            <a:ext cx="7214991" cy="4083484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Capital Lease  Operating Lease  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Multiply 4" descr="No Operational Lease"/>
          <p:cNvSpPr/>
          <p:nvPr/>
        </p:nvSpPr>
        <p:spPr>
          <a:xfrm>
            <a:off x="2329842" y="2805831"/>
            <a:ext cx="3344449" cy="1302706"/>
          </a:xfrm>
          <a:prstGeom prst="mathMultiply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179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Lease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760"/>
            <a:ext cx="8229600" cy="4798404"/>
          </a:xfrm>
        </p:spPr>
        <p:txBody>
          <a:bodyPr>
            <a:normAutofit/>
          </a:bodyPr>
          <a:lstStyle/>
          <a:p>
            <a:r>
              <a:rPr lang="en-US" dirty="0"/>
              <a:t>With few exceptions, most leases will soon be recorded as capital leases, effective for FY21</a:t>
            </a:r>
          </a:p>
          <a:p>
            <a:r>
              <a:rPr lang="en-US" dirty="0"/>
              <a:t>Affects contracts for lease of nonfinancial assets—including vehicles, heavy equipment, and buildings</a:t>
            </a:r>
          </a:p>
          <a:p>
            <a:r>
              <a:rPr lang="en-US" dirty="0"/>
              <a:t>Guidance excludes </a:t>
            </a:r>
            <a:r>
              <a:rPr lang="en-US" dirty="0" err="1"/>
              <a:t>nonexchange</a:t>
            </a:r>
            <a:r>
              <a:rPr lang="en-US" dirty="0"/>
              <a:t> transactions, including donated assets, and leases of intangible assets (such as patents and software licenses). </a:t>
            </a:r>
          </a:p>
        </p:txBody>
      </p:sp>
    </p:spTree>
    <p:extLst>
      <p:ext uri="{BB962C8B-B14F-4D97-AF65-F5344CB8AC3E}">
        <p14:creationId xmlns:p14="http://schemas.microsoft.com/office/powerpoint/2010/main" val="19399650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Lease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760"/>
            <a:ext cx="8229600" cy="4997884"/>
          </a:xfrm>
        </p:spPr>
        <p:txBody>
          <a:bodyPr>
            <a:normAutofit/>
          </a:bodyPr>
          <a:lstStyle/>
          <a:p>
            <a:r>
              <a:rPr lang="en-US" dirty="0"/>
              <a:t>Exceptions to the new accounting:</a:t>
            </a:r>
          </a:p>
          <a:p>
            <a:pPr lvl="1"/>
            <a:r>
              <a:rPr lang="en-US" dirty="0"/>
              <a:t>Short-term leases, defined as lasting a maximum of 12 months at inception, including any options to extend</a:t>
            </a:r>
          </a:p>
          <a:p>
            <a:pPr lvl="1"/>
            <a:r>
              <a:rPr lang="en-US" dirty="0"/>
              <a:t>Financed purchases (which stay the same as always)</a:t>
            </a:r>
          </a:p>
          <a:p>
            <a:pPr lvl="1"/>
            <a:r>
              <a:rPr lang="en-US" dirty="0"/>
              <a:t>Leases of assets that are investments</a:t>
            </a:r>
          </a:p>
          <a:p>
            <a:pPr lvl="1"/>
            <a:r>
              <a:rPr lang="en-US" dirty="0"/>
              <a:t>Certain regulated leases, such as between municipal airports and air carriers.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4631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Lease Standard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760"/>
            <a:ext cx="8229600" cy="4997884"/>
          </a:xfrm>
        </p:spPr>
        <p:txBody>
          <a:bodyPr>
            <a:normAutofit/>
          </a:bodyPr>
          <a:lstStyle/>
          <a:p>
            <a:r>
              <a:rPr lang="en-US" dirty="0"/>
              <a:t>Implementation:</a:t>
            </a:r>
          </a:p>
          <a:p>
            <a:pPr lvl="1"/>
            <a:r>
              <a:rPr lang="en-US" dirty="0"/>
              <a:t>Likely will need to centralize all lease accounting, just as we do with debt (</a:t>
            </a:r>
            <a:r>
              <a:rPr lang="en-US" dirty="0" err="1"/>
              <a:t>intercap</a:t>
            </a:r>
            <a:r>
              <a:rPr lang="en-US" dirty="0"/>
              <a:t>, bonds)</a:t>
            </a:r>
          </a:p>
          <a:p>
            <a:pPr lvl="1"/>
            <a:r>
              <a:rPr lang="en-US" dirty="0"/>
              <a:t>1099 reporting will be interesting, as it may not be in sync with what we record for GASB </a:t>
            </a:r>
          </a:p>
          <a:p>
            <a:pPr lvl="1"/>
            <a:r>
              <a:rPr lang="en-US" dirty="0"/>
              <a:t>You will see interest expense versus rent expense</a:t>
            </a:r>
          </a:p>
          <a:p>
            <a:pPr lvl="1"/>
            <a:r>
              <a:rPr lang="en-US" dirty="0"/>
              <a:t>Need to determine whether and how grant budgets will need to change to reflect this</a:t>
            </a:r>
          </a:p>
          <a:p>
            <a:pPr lvl="1"/>
            <a:r>
              <a:rPr lang="en-US" dirty="0"/>
              <a:t>More to come…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589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03895"/>
            <a:ext cx="9296399" cy="1143000"/>
          </a:xfrm>
        </p:spPr>
        <p:txBody>
          <a:bodyPr>
            <a:normAutofit/>
          </a:bodyPr>
          <a:lstStyle/>
          <a:p>
            <a:r>
              <a:rPr lang="en-US" u="sng" dirty="0"/>
              <a:t>New Address /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2172"/>
            <a:ext cx="8229600" cy="463231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6400" b="1" dirty="0"/>
              <a:t>Much of UBS has relocated to the Nopper building at 23</a:t>
            </a:r>
            <a:r>
              <a:rPr lang="en-US" sz="6400" b="1" baseline="30000" dirty="0"/>
              <a:t>rd</a:t>
            </a:r>
            <a:r>
              <a:rPr lang="en-US" sz="6400" b="1" dirty="0"/>
              <a:t> and College</a:t>
            </a:r>
          </a:p>
          <a:p>
            <a:r>
              <a:rPr lang="en-US" sz="6400" dirty="0"/>
              <a:t>Includes Accounts Payable, Accounting, Procurement</a:t>
            </a:r>
          </a:p>
          <a:p>
            <a:r>
              <a:rPr lang="en-US" sz="6400" dirty="0"/>
              <a:t>Property Management is now located in the lower level of the Library</a:t>
            </a:r>
          </a:p>
          <a:p>
            <a:r>
              <a:rPr lang="en-US" sz="6400" dirty="0"/>
              <a:t>Financial and Accounting Systems team is currently in the Library, but will move to Nopper in February/March</a:t>
            </a:r>
          </a:p>
          <a:p>
            <a:r>
              <a:rPr lang="en-US" sz="6400" dirty="0"/>
              <a:t>Student Accounts will remain in Montana Hall</a:t>
            </a:r>
          </a:p>
          <a:p>
            <a:pPr marL="0" indent="0">
              <a:buNone/>
            </a:pPr>
            <a:r>
              <a:rPr lang="en-US" sz="6400" dirty="0"/>
              <a:t> </a:t>
            </a:r>
          </a:p>
          <a:p>
            <a:pPr marL="0" indent="0" algn="ctr">
              <a:buNone/>
            </a:pPr>
            <a:r>
              <a:rPr lang="en-US" sz="6400" b="1" u="sng" dirty="0"/>
              <a:t>How to get things to us</a:t>
            </a:r>
          </a:p>
          <a:p>
            <a:r>
              <a:rPr lang="en-US" sz="6400" dirty="0"/>
              <a:t>Do not send to “Montana Hall” or “Nopper Building”</a:t>
            </a:r>
          </a:p>
          <a:p>
            <a:r>
              <a:rPr lang="en-US" sz="6400" b="1" dirty="0"/>
              <a:t>For BPAs, W9’s, Purchasing Card Reports:</a:t>
            </a:r>
          </a:p>
          <a:p>
            <a:pPr marL="0" indent="0">
              <a:buNone/>
            </a:pPr>
            <a:r>
              <a:rPr lang="en-US" sz="6400" dirty="0"/>
              <a:t>               	UBS – Accounts Payable</a:t>
            </a:r>
          </a:p>
          <a:p>
            <a:pPr marL="0" indent="0">
              <a:buNone/>
            </a:pPr>
            <a:r>
              <a:rPr lang="en-US" sz="6400" dirty="0"/>
              <a:t>                	PO Box 2480</a:t>
            </a:r>
          </a:p>
          <a:p>
            <a:pPr marL="0" indent="0">
              <a:buNone/>
            </a:pPr>
            <a:r>
              <a:rPr lang="en-US" sz="6400" dirty="0"/>
              <a:t> </a:t>
            </a:r>
          </a:p>
          <a:p>
            <a:r>
              <a:rPr lang="en-US" sz="6400" b="1" dirty="0"/>
              <a:t>For Finance Corrections, Index Requests, and requests for a new purchasing card:</a:t>
            </a:r>
          </a:p>
          <a:p>
            <a:pPr marL="0" indent="0">
              <a:buNone/>
            </a:pPr>
            <a:r>
              <a:rPr lang="en-US" sz="6400" dirty="0"/>
              <a:t>		UBS – Accounting</a:t>
            </a:r>
          </a:p>
          <a:p>
            <a:pPr marL="0" indent="0">
              <a:buNone/>
            </a:pPr>
            <a:r>
              <a:rPr lang="en-US" sz="6400" dirty="0"/>
              <a:t>		PO Box 2480</a:t>
            </a:r>
          </a:p>
          <a:p>
            <a:pPr marL="0" indent="0">
              <a:buNone/>
            </a:pPr>
            <a:endParaRPr lang="en-US" sz="6400" dirty="0"/>
          </a:p>
          <a:p>
            <a:r>
              <a:rPr lang="en-US" sz="6400" b="1" dirty="0"/>
              <a:t>For Procurement:</a:t>
            </a:r>
          </a:p>
          <a:p>
            <a:pPr marL="457200" lvl="1" indent="0">
              <a:buNone/>
            </a:pPr>
            <a:r>
              <a:rPr lang="en-US" sz="6400" dirty="0"/>
              <a:t>	 PO Box 2600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16907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B62424-E7EC-436C-AA07-ABBF4656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88295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/>
              <a:t>Drum roll please…</a:t>
            </a:r>
          </a:p>
        </p:txBody>
      </p:sp>
      <p:pic>
        <p:nvPicPr>
          <p:cNvPr id="9" name="Picture 8" descr="Drum Roll Please">
            <a:extLst>
              <a:ext uri="{FF2B5EF4-FFF2-40B4-BE49-F238E27FC236}">
                <a16:creationId xmlns:a16="http://schemas.microsoft.com/office/drawing/2014/main" id="{E7353A72-E58F-4496-B74C-91053A0A3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487" y="2036943"/>
            <a:ext cx="2894480" cy="341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2835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FB62424-E7EC-436C-AA07-ABBF4656B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688294"/>
            <a:ext cx="8229600" cy="4504191"/>
          </a:xfrm>
        </p:spPr>
        <p:txBody>
          <a:bodyPr>
            <a:normAutofit/>
          </a:bodyPr>
          <a:lstStyle/>
          <a:p>
            <a:r>
              <a:rPr lang="en-US" sz="6000" dirty="0"/>
              <a:t>Travel and Expense Management </a:t>
            </a:r>
            <a:br>
              <a:rPr lang="en-US" sz="6000" dirty="0"/>
            </a:br>
            <a:r>
              <a:rPr lang="en-US" sz="6000" dirty="0"/>
              <a:t>by Chrome River</a:t>
            </a:r>
          </a:p>
        </p:txBody>
      </p:sp>
    </p:spTree>
    <p:extLst>
      <p:ext uri="{BB962C8B-B14F-4D97-AF65-F5344CB8AC3E}">
        <p14:creationId xmlns:p14="http://schemas.microsoft.com/office/powerpoint/2010/main" val="39769143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434523"/>
            <a:ext cx="9296399" cy="1143000"/>
          </a:xfrm>
        </p:spPr>
        <p:txBody>
          <a:bodyPr>
            <a:normAutofit fontScale="90000"/>
          </a:bodyPr>
          <a:lstStyle/>
          <a:p>
            <a:r>
              <a:rPr lang="en-US" u="sng" dirty="0"/>
              <a:t>Travel and Expense Management </a:t>
            </a:r>
            <a:br>
              <a:rPr lang="en-US" u="sng" dirty="0"/>
            </a:br>
            <a:r>
              <a:rPr lang="en-US" u="sng" dirty="0"/>
              <a:t>by Chrome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556" y="1659629"/>
            <a:ext cx="8392886" cy="4131571"/>
          </a:xfrm>
        </p:spPr>
        <p:txBody>
          <a:bodyPr>
            <a:normAutofit/>
          </a:bodyPr>
          <a:lstStyle/>
          <a:p>
            <a:pPr lvl="0"/>
            <a:r>
              <a:rPr lang="en-US" sz="2000" b="1" dirty="0"/>
              <a:t>Web-based application</a:t>
            </a:r>
            <a:r>
              <a:rPr lang="en-US" sz="2000" dirty="0"/>
              <a:t> – you can access your expense reports and approvals on any device!</a:t>
            </a:r>
          </a:p>
          <a:p>
            <a:pPr lvl="0"/>
            <a:r>
              <a:rPr lang="en-US" sz="2000" b="1" dirty="0"/>
              <a:t>Ease of use</a:t>
            </a:r>
            <a:r>
              <a:rPr lang="en-US" sz="2000" dirty="0"/>
              <a:t> – customized and intuitive pre-approvals and expense reports!</a:t>
            </a:r>
          </a:p>
          <a:p>
            <a:pPr lvl="0"/>
            <a:r>
              <a:rPr lang="en-US" sz="2000" b="1" dirty="0"/>
              <a:t>Mobile</a:t>
            </a:r>
            <a:r>
              <a:rPr lang="en-US" sz="2000" dirty="0"/>
              <a:t> – capture expense receipts and submit expenses from anywhere electronically!</a:t>
            </a:r>
          </a:p>
          <a:p>
            <a:pPr lvl="0"/>
            <a:r>
              <a:rPr lang="en-US" sz="2000" b="1" dirty="0"/>
              <a:t>OCR Imaging</a:t>
            </a:r>
            <a:r>
              <a:rPr lang="en-US" sz="2000" dirty="0"/>
              <a:t> – automated data extraction of receipts and pre-populated expense types!</a:t>
            </a:r>
          </a:p>
          <a:p>
            <a:pPr lvl="0"/>
            <a:r>
              <a:rPr lang="en-US" sz="2000" b="1" dirty="0"/>
              <a:t>No More Paper</a:t>
            </a:r>
            <a:r>
              <a:rPr lang="en-US" sz="2000" dirty="0"/>
              <a:t>! Manage reports and receipts electronically, no more mail or paper cuts!</a:t>
            </a:r>
          </a:p>
          <a:p>
            <a:pPr lvl="0"/>
            <a:r>
              <a:rPr lang="en-US" sz="2000" b="1" dirty="0"/>
              <a:t>Electronic Approval Processes</a:t>
            </a:r>
            <a:r>
              <a:rPr lang="en-US" sz="2000" dirty="0"/>
              <a:t> – get your reimbursements paid faster!</a:t>
            </a:r>
          </a:p>
          <a:p>
            <a:pPr lvl="0"/>
            <a:r>
              <a:rPr lang="en-US" sz="2000" b="1" dirty="0"/>
              <a:t>Integration with US Bank -</a:t>
            </a:r>
            <a:r>
              <a:rPr lang="en-US" sz="2000" dirty="0"/>
              <a:t> purchasing card transactions will be populated automatically!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875394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F8637-A1C9-4716-A840-21CC2A1D8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Travel and Expense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653FDB-6A11-4B85-BD3E-2BFA7D8AD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143" y="1284514"/>
            <a:ext cx="8871857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Contract has been signed</a:t>
            </a:r>
          </a:p>
          <a:p>
            <a:r>
              <a:rPr lang="en-US" dirty="0"/>
              <a:t>Very early in implementation process</a:t>
            </a:r>
          </a:p>
          <a:p>
            <a:r>
              <a:rPr lang="en-US" dirty="0"/>
              <a:t>Have not determined the scope yet</a:t>
            </a:r>
          </a:p>
          <a:p>
            <a:r>
              <a:rPr lang="en-US" dirty="0"/>
              <a:t>Can accommodate what we currently do for travel authorizations, travel expense vouchers and </a:t>
            </a:r>
            <a:r>
              <a:rPr lang="en-US" dirty="0" err="1"/>
              <a:t>pcard</a:t>
            </a:r>
            <a:r>
              <a:rPr lang="en-US" dirty="0"/>
              <a:t> transactions.</a:t>
            </a:r>
          </a:p>
          <a:p>
            <a:r>
              <a:rPr lang="en-US" dirty="0"/>
              <a:t>More information and departmental demos to come!</a:t>
            </a:r>
          </a:p>
          <a:p>
            <a:r>
              <a:rPr lang="en-US" dirty="0"/>
              <a:t>Who is interested in being in a pilot?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818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939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Questions / Discussion</a:t>
            </a:r>
          </a:p>
        </p:txBody>
      </p:sp>
      <p:pic>
        <p:nvPicPr>
          <p:cNvPr id="5" name="Picture 4" descr="Thank You!"/>
          <p:cNvPicPr>
            <a:picLocks noChangeAspect="1"/>
          </p:cNvPicPr>
          <p:nvPr/>
        </p:nvPicPr>
        <p:blipFill rotWithShape="1">
          <a:blip r:embed="rId3"/>
          <a:srcRect l="9343" t="17762" r="5705" b="27160"/>
          <a:stretch/>
        </p:blipFill>
        <p:spPr>
          <a:xfrm>
            <a:off x="2536722" y="3252398"/>
            <a:ext cx="4070555" cy="2497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772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Electronic Document Management</a:t>
            </a:r>
          </a:p>
        </p:txBody>
      </p:sp>
    </p:spTree>
    <p:extLst>
      <p:ext uri="{BB962C8B-B14F-4D97-AF65-F5344CB8AC3E}">
        <p14:creationId xmlns:p14="http://schemas.microsoft.com/office/powerpoint/2010/main" val="1470969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7513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Electronic Document Management (EDM)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0513"/>
            <a:ext cx="8229600" cy="4597399"/>
          </a:xfrm>
        </p:spPr>
        <p:txBody>
          <a:bodyPr>
            <a:normAutofit/>
          </a:bodyPr>
          <a:lstStyle/>
          <a:p>
            <a:r>
              <a:rPr lang="en-US" altLang="en-US" sz="2400" b="1" dirty="0"/>
              <a:t>OpenMSU Foundational Project </a:t>
            </a:r>
          </a:p>
          <a:p>
            <a:pPr lvl="1"/>
            <a:r>
              <a:rPr lang="en-US" altLang="en-US" sz="2400" dirty="0"/>
              <a:t>Application Extender selected due to full integration with Banner, screen-contextual  &amp; security role access; </a:t>
            </a:r>
          </a:p>
          <a:p>
            <a:pPr lvl="1"/>
            <a:r>
              <a:rPr lang="en-US" altLang="en-US" sz="2400" dirty="0"/>
              <a:t>Continue with prioritization and implementation across Bozeman departments and other campuses</a:t>
            </a:r>
          </a:p>
          <a:p>
            <a:pPr lvl="1"/>
            <a:endParaRPr lang="en-US" altLang="en-US" sz="2400" dirty="0"/>
          </a:p>
          <a:p>
            <a:r>
              <a:rPr lang="en-US" altLang="en-US" sz="2400" b="1" dirty="0"/>
              <a:t>Upgrade to Banner 9</a:t>
            </a:r>
          </a:p>
          <a:p>
            <a:pPr lvl="1"/>
            <a:r>
              <a:rPr lang="en-US" sz="2400" dirty="0"/>
              <a:t>Upgraded to </a:t>
            </a:r>
            <a:r>
              <a:rPr lang="en-US" sz="2400" dirty="0" err="1"/>
              <a:t>ApplicationXtender</a:t>
            </a:r>
            <a:r>
              <a:rPr lang="en-US" sz="2400" dirty="0"/>
              <a:t> in December to be used with Banner 9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286206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6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EDM – Where are we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93" y="1397674"/>
            <a:ext cx="8549014" cy="4197732"/>
          </a:xfrm>
        </p:spPr>
        <p:txBody>
          <a:bodyPr>
            <a:noAutofit/>
          </a:bodyPr>
          <a:lstStyle/>
          <a:p>
            <a:pPr marL="514350" indent="-457200"/>
            <a:r>
              <a:rPr lang="en-US" altLang="en-US" sz="2600" dirty="0"/>
              <a:t>Bozeman Admissions Office is now paperless</a:t>
            </a:r>
          </a:p>
          <a:p>
            <a:pPr marL="514350" indent="-457200"/>
            <a:r>
              <a:rPr lang="en-US" altLang="en-US" sz="2600" dirty="0"/>
              <a:t>Bozeman Registrar’s Office transcripts taken off state system and now all in EDM</a:t>
            </a:r>
          </a:p>
          <a:p>
            <a:pPr marL="514350" indent="-457200"/>
            <a:r>
              <a:rPr lang="en-US" altLang="en-US" sz="2600" dirty="0"/>
              <a:t>Bozeman Finance and Accounts Payable using EDM</a:t>
            </a:r>
          </a:p>
          <a:p>
            <a:pPr marL="514350" indent="-457200"/>
            <a:r>
              <a:rPr lang="en-US" altLang="en-US" sz="2600" dirty="0"/>
              <a:t>Bozeman Procurement office using EDM</a:t>
            </a:r>
          </a:p>
          <a:p>
            <a:pPr marL="514350" indent="-457200"/>
            <a:r>
              <a:rPr lang="en-US" altLang="en-US" sz="2600" dirty="0"/>
              <a:t>MSU Billings Registrar, Admissions, Finance and Accounts Payable are all using EDM</a:t>
            </a:r>
          </a:p>
          <a:p>
            <a:pPr marL="514350" indent="-457200"/>
            <a:r>
              <a:rPr lang="en-US" altLang="en-US" sz="2600" dirty="0"/>
              <a:t>Great Falls Finance and Accounts Payable using EDM</a:t>
            </a:r>
          </a:p>
        </p:txBody>
      </p:sp>
    </p:spTree>
    <p:extLst>
      <p:ext uri="{BB962C8B-B14F-4D97-AF65-F5344CB8AC3E}">
        <p14:creationId xmlns:p14="http://schemas.microsoft.com/office/powerpoint/2010/main" val="55682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67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EDM – What’s next?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493" y="1397674"/>
            <a:ext cx="8549014" cy="4197732"/>
          </a:xfrm>
        </p:spPr>
        <p:txBody>
          <a:bodyPr>
            <a:noAutofit/>
          </a:bodyPr>
          <a:lstStyle/>
          <a:p>
            <a:pPr marL="514350" indent="-457200"/>
            <a:r>
              <a:rPr lang="en-US" altLang="en-US" sz="2600" dirty="0"/>
              <a:t>Bozeman Student Accounts in the testing phase</a:t>
            </a:r>
          </a:p>
          <a:p>
            <a:pPr marL="514350" indent="-457200"/>
            <a:r>
              <a:rPr lang="en-US" altLang="en-US" sz="2600" dirty="0"/>
              <a:t>Bozeman Graduate School in the testing phase </a:t>
            </a:r>
          </a:p>
          <a:p>
            <a:pPr marL="514350" indent="-457200"/>
            <a:r>
              <a:rPr lang="en-US" altLang="en-US" sz="2600" dirty="0"/>
              <a:t>Bozeman Financial Aid in the testing phase</a:t>
            </a:r>
          </a:p>
          <a:p>
            <a:pPr marL="514350" indent="-457200"/>
            <a:endParaRPr lang="en-US" altLang="en-US" sz="2600" dirty="0"/>
          </a:p>
          <a:p>
            <a:pPr marL="514350" indent="-457200"/>
            <a:r>
              <a:rPr lang="en-US" altLang="en-US" sz="2600" dirty="0"/>
              <a:t>Prioritization and implementation timeline of other projects</a:t>
            </a:r>
          </a:p>
          <a:p>
            <a:pPr marL="57150" indent="0">
              <a:buNone/>
            </a:pPr>
            <a:endParaRPr lang="en-US" altLang="en-US" sz="2600" dirty="0"/>
          </a:p>
        </p:txBody>
      </p:sp>
    </p:spTree>
    <p:extLst>
      <p:ext uri="{BB962C8B-B14F-4D97-AF65-F5344CB8AC3E}">
        <p14:creationId xmlns:p14="http://schemas.microsoft.com/office/powerpoint/2010/main" val="419330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ritannic Bold" panose="020B0903060703020204" pitchFamily="34" charset="0"/>
              </a:rPr>
              <a:t>Payroll Updates</a:t>
            </a:r>
          </a:p>
        </p:txBody>
      </p:sp>
    </p:spTree>
    <p:extLst>
      <p:ext uri="{BB962C8B-B14F-4D97-AF65-F5344CB8AC3E}">
        <p14:creationId xmlns:p14="http://schemas.microsoft.com/office/powerpoint/2010/main" val="317751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057"/>
            <a:ext cx="8229600" cy="1143000"/>
          </a:xfrm>
        </p:spPr>
        <p:txBody>
          <a:bodyPr/>
          <a:lstStyle/>
          <a:p>
            <a:r>
              <a:rPr lang="en-US" u="sng" dirty="0"/>
              <a:t>Relocation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4458"/>
            <a:ext cx="8523514" cy="4976985"/>
          </a:xfrm>
        </p:spPr>
        <p:txBody>
          <a:bodyPr>
            <a:normAutofit fontScale="85000" lnSpcReduction="10000"/>
          </a:bodyPr>
          <a:lstStyle/>
          <a:p>
            <a:pPr marL="57150" indent="0" algn="ctr">
              <a:buNone/>
            </a:pPr>
            <a:r>
              <a:rPr lang="en-US" sz="2800" dirty="0"/>
              <a:t>	Moving/Relocation expenses are no longer tax free!</a:t>
            </a:r>
          </a:p>
          <a:p>
            <a:pPr marL="57150" indent="0">
              <a:buNone/>
            </a:pPr>
            <a:endParaRPr lang="en-US" sz="1100" dirty="0"/>
          </a:p>
          <a:p>
            <a:pPr marL="57150" indent="0" algn="ctr">
              <a:buNone/>
            </a:pPr>
            <a:r>
              <a:rPr lang="en-US" sz="1900" b="1" u="sng" dirty="0"/>
              <a:t>When making the offer, what is best practice?</a:t>
            </a:r>
          </a:p>
          <a:p>
            <a:pPr marL="400050"/>
            <a:r>
              <a:rPr lang="en-US" sz="1900" dirty="0"/>
              <a:t>Offer a flat moving allowance.  </a:t>
            </a:r>
          </a:p>
          <a:p>
            <a:pPr marL="400050"/>
            <a:r>
              <a:rPr lang="en-US" sz="1900" dirty="0"/>
              <a:t>Please make clear to employee that it is a taxable amount and that either they are responsible for taxes or department will pay the taxes (Gross-up).  </a:t>
            </a:r>
          </a:p>
          <a:p>
            <a:pPr marL="400050"/>
            <a:r>
              <a:rPr lang="en-US" sz="1900" dirty="0"/>
              <a:t>Relocation allowance will be included in employee’s first paycheck after completed form has been received in payroll.</a:t>
            </a:r>
          </a:p>
          <a:p>
            <a:pPr marL="57150" indent="0" algn="ctr">
              <a:buNone/>
            </a:pPr>
            <a:endParaRPr lang="en-US" sz="1100" dirty="0"/>
          </a:p>
          <a:p>
            <a:pPr marL="57150" indent="0" algn="ctr">
              <a:buNone/>
            </a:pPr>
            <a:r>
              <a:rPr lang="en-US" sz="1900" b="1" u="sng" dirty="0"/>
              <a:t>How to submit?</a:t>
            </a:r>
          </a:p>
          <a:p>
            <a:pPr marL="400050"/>
            <a:r>
              <a:rPr lang="en-US" sz="1900" dirty="0"/>
              <a:t>No longer can be paid via BPA or </a:t>
            </a:r>
            <a:r>
              <a:rPr lang="en-US" sz="1900" dirty="0" err="1"/>
              <a:t>pcard</a:t>
            </a:r>
            <a:r>
              <a:rPr lang="en-US" sz="1900" dirty="0"/>
              <a:t> through UBS.  </a:t>
            </a:r>
          </a:p>
          <a:p>
            <a:pPr marL="400050"/>
            <a:r>
              <a:rPr lang="en-US" sz="1900" dirty="0"/>
              <a:t>Must go through payroll as taxable income.</a:t>
            </a:r>
          </a:p>
          <a:p>
            <a:pPr marL="400050"/>
            <a:r>
              <a:rPr lang="en-US" sz="1900" dirty="0"/>
              <a:t>Go to  </a:t>
            </a:r>
            <a:r>
              <a:rPr lang="en-US" sz="1900" u="sng" dirty="0">
                <a:hlinkClick r:id="rId3"/>
              </a:rPr>
              <a:t>www.montana.edu/hr</a:t>
            </a:r>
            <a:r>
              <a:rPr lang="en-US" sz="1900" dirty="0"/>
              <a:t> &gt; All Forms &gt; Payroll Section &gt; Additional Payroll forms &gt;  Relocation Allowance Request Form and Gross- up calculation form (if needed).  Scan and submit to </a:t>
            </a:r>
            <a:r>
              <a:rPr lang="en-US" sz="1900" u="sng" dirty="0">
                <a:hlinkClick r:id="rId4"/>
              </a:rPr>
              <a:t>maxt@montana.edu</a:t>
            </a:r>
            <a:r>
              <a:rPr lang="en-US" sz="1900" dirty="0"/>
              <a:t> and cc </a:t>
            </a:r>
            <a:r>
              <a:rPr lang="en-US" sz="1900" dirty="0">
                <a:hlinkClick r:id="rId5"/>
              </a:rPr>
              <a:t>renee.lineback@montana.edu</a:t>
            </a:r>
            <a:endParaRPr lang="en-US" sz="1900" dirty="0"/>
          </a:p>
          <a:p>
            <a:pPr marL="457200" lvl="1" indent="0" algn="ctr">
              <a:buNone/>
            </a:pPr>
            <a:endParaRPr lang="en-US" sz="1900" u="sng" dirty="0"/>
          </a:p>
          <a:p>
            <a:pPr marL="457200" lvl="1" indent="0" algn="ctr">
              <a:buNone/>
            </a:pPr>
            <a:r>
              <a:rPr lang="en-US" sz="1900" b="1" u="sng" dirty="0"/>
              <a:t>Are receipts required?</a:t>
            </a:r>
          </a:p>
          <a:p>
            <a:pPr marL="347663" lvl="1">
              <a:buFont typeface="Arial" panose="020B0604020202020204" pitchFamily="34" charset="0"/>
              <a:buChar char="•"/>
            </a:pPr>
            <a:r>
              <a:rPr lang="en-US" sz="1900" dirty="0"/>
              <a:t>Receipts are not required.  Please attach a scanned copy of the signed contract, MOU or hire letter showing a relocation allowance has been approved.</a:t>
            </a:r>
          </a:p>
          <a:p>
            <a:pPr marL="457200" lvl="1" indent="0">
              <a:buNone/>
            </a:pPr>
            <a:endParaRPr lang="en-US" sz="1800" u="sng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790104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B11E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1481</Words>
  <Application>Microsoft Office PowerPoint</Application>
  <PresentationFormat>On-screen Show (4:3)</PresentationFormat>
  <Paragraphs>263</Paragraphs>
  <Slides>39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Britannic Bold</vt:lpstr>
      <vt:lpstr>Calibri</vt:lpstr>
      <vt:lpstr>1_Custom Design</vt:lpstr>
      <vt:lpstr>Financial Hot Topics &amp; Procedure Updates 2019</vt:lpstr>
      <vt:lpstr>Agenda</vt:lpstr>
      <vt:lpstr>Fiscal Shared Services  </vt:lpstr>
      <vt:lpstr>Electronic Document Management</vt:lpstr>
      <vt:lpstr>Electronic Document Management (EDM)</vt:lpstr>
      <vt:lpstr>EDM – Where are we now?</vt:lpstr>
      <vt:lpstr>EDM – What’s next?</vt:lpstr>
      <vt:lpstr>Payroll Updates</vt:lpstr>
      <vt:lpstr>Relocation</vt:lpstr>
      <vt:lpstr>Montana W4  (MW-4)</vt:lpstr>
      <vt:lpstr>PowerPoint Presentation</vt:lpstr>
      <vt:lpstr>Receiving Credit Card Payments</vt:lpstr>
      <vt:lpstr>Accepting Credit Card Payments</vt:lpstr>
      <vt:lpstr>PCI Compliance</vt:lpstr>
      <vt:lpstr>American Express </vt:lpstr>
      <vt:lpstr>Payments Out</vt:lpstr>
      <vt:lpstr>Contracting with Vendors</vt:lpstr>
      <vt:lpstr>Contracting: Whose “paper” should we use?</vt:lpstr>
      <vt:lpstr>Contracting: Required Elements</vt:lpstr>
      <vt:lpstr>Other Contracting Considerations</vt:lpstr>
      <vt:lpstr>Payments to Employees</vt:lpstr>
      <vt:lpstr>Payments to Employees</vt:lpstr>
      <vt:lpstr>Payments to Employees (Con’t)</vt:lpstr>
      <vt:lpstr>Buying with  Amazon for Business</vt:lpstr>
      <vt:lpstr>Amazon for Business</vt:lpstr>
      <vt:lpstr>Other Updates</vt:lpstr>
      <vt:lpstr>Government Shutdown and Federal Awards</vt:lpstr>
      <vt:lpstr>Lease Accounting Laura Humberger</vt:lpstr>
      <vt:lpstr>Current Lease Accounting</vt:lpstr>
      <vt:lpstr>New Lease Accounting</vt:lpstr>
      <vt:lpstr>New Lease Standard</vt:lpstr>
      <vt:lpstr>New Lease Standard</vt:lpstr>
      <vt:lpstr>New Lease Standard</vt:lpstr>
      <vt:lpstr>New Address / Location</vt:lpstr>
      <vt:lpstr>Drum roll please…</vt:lpstr>
      <vt:lpstr>Travel and Expense Management  by Chrome River</vt:lpstr>
      <vt:lpstr>Travel and Expense Management  by Chrome River</vt:lpstr>
      <vt:lpstr>Travel and Expense Management</vt:lpstr>
      <vt:lpstr>Questions / Discussion</vt:lpstr>
    </vt:vector>
  </TitlesOfParts>
  <Company>Montana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Lambert</dc:creator>
  <cp:lastModifiedBy>Cain, Torrance</cp:lastModifiedBy>
  <cp:revision>144</cp:revision>
  <cp:lastPrinted>2017-01-09T18:34:49Z</cp:lastPrinted>
  <dcterms:created xsi:type="dcterms:W3CDTF">2012-04-26T20:02:36Z</dcterms:created>
  <dcterms:modified xsi:type="dcterms:W3CDTF">2019-02-01T20:02:28Z</dcterms:modified>
</cp:coreProperties>
</file>