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sldIdLst>
    <p:sldId id="288" r:id="rId5"/>
    <p:sldId id="309" r:id="rId6"/>
    <p:sldId id="330" r:id="rId7"/>
    <p:sldId id="259" r:id="rId8"/>
    <p:sldId id="258" r:id="rId9"/>
    <p:sldId id="341" r:id="rId10"/>
    <p:sldId id="260" r:id="rId11"/>
    <p:sldId id="343" r:id="rId12"/>
    <p:sldId id="262" r:id="rId13"/>
    <p:sldId id="263" r:id="rId14"/>
    <p:sldId id="285" r:id="rId15"/>
    <p:sldId id="306" r:id="rId16"/>
    <p:sldId id="272" r:id="rId17"/>
    <p:sldId id="270" r:id="rId18"/>
    <p:sldId id="261" r:id="rId19"/>
    <p:sldId id="338" r:id="rId20"/>
    <p:sldId id="266" r:id="rId21"/>
    <p:sldId id="268" r:id="rId22"/>
    <p:sldId id="286" r:id="rId23"/>
    <p:sldId id="320" r:id="rId24"/>
    <p:sldId id="340" r:id="rId25"/>
    <p:sldId id="292" r:id="rId26"/>
    <p:sldId id="332" r:id="rId27"/>
    <p:sldId id="339" r:id="rId28"/>
    <p:sldId id="305" r:id="rId29"/>
    <p:sldId id="334" r:id="rId30"/>
    <p:sldId id="335" r:id="rId31"/>
    <p:sldId id="304"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868"/>
    <p:restoredTop sz="95694"/>
  </p:normalViewPr>
  <p:slideViewPr>
    <p:cSldViewPr snapToGrid="0">
      <p:cViewPr>
        <p:scale>
          <a:sx n="96" d="100"/>
          <a:sy n="96" d="100"/>
        </p:scale>
        <p:origin x="-24" y="432"/>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03T18:50:29.741"/>
    </inkml:context>
    <inkml:brush xml:id="br0">
      <inkml:brushProperty name="width" value="0.035" units="cm"/>
      <inkml:brushProperty name="height" value="0.035" units="cm"/>
      <inkml:brushProperty name="color" value="#E71224"/>
    </inkml:brush>
  </inkml:definitions>
  <inkml:trace contextRef="#ctx0" brushRef="#br0">3219 319 24575,'-8'0'0,"-23"-14"0,17 7 0,-23-11 0,27 8 0,-8 1 0,8 0 0,-4 3 0,5-2 0,0 7 0,0-7 0,0 7 0,0-7 0,0 7 0,1-2 0,0 3 0,-1 0 0,1 0 0,0-4 0,-1 3 0,-5-3 0,-1 4 0,-4-4 0,-1 3 0,0-8 0,-5 8 0,4-8 0,-4 8 0,10-7 0,-4 7 0,9-7 0,-4 7 0,5-7 0,0 7 0,0-3 0,4 0 0,-3 3 0,4-3 0,-4 4 0,-1-4 0,1 3 0,-1-3 0,0 0 0,1 3 0,-1-3 0,4 0 0,-3 3 0,3-3 0,-4 0 0,0 3 0,0-3 0,0 4 0,0-4 0,-5 3 0,4-3 0,-9 0 0,4 3 0,-10-4 0,4 5 0,-10 0 0,4 0 0,-5 0 0,0 0 0,-7 0 0,-2-5 0,1 4 0,-5-5 0,4 6 0,-6 0 0,0 0 0,7-4 0,-5 2 0,11-2 0,-12 4 0,12 0 0,-4-5 0,11 4 0,-4-4 0,4 0 0,-5 4 0,0-9 0,-1 9 0,1-9 0,5 9 0,-4-9 0,5 9 0,-1-4 0,2 1 0,5 3 0,5-4 0,1 5 0,1 0 0,2 0 0,-2 0 0,-1 0 0,-1 0 0,0 0 0,-4 0 0,5 0 0,-6 0 0,0 0 0,0 0 0,5 0 0,-3 0 0,8 0 0,-4 0 0,0 0 0,4 0 0,-4 0 0,1 0 0,2 0 0,-7 0 0,3 0 0,-5 0 0,1 0 0,-1 0 0,0 0 0,5 0 0,-3 0 0,7 0 0,-7 0 0,3 0 0,0 0 0,-3 0 0,3 0 0,-5 5 0,0-4 0,0 3 0,1-4 0,-1 0 0,5 0 0,-3 0 0,7 0 0,-6 0 0,7 0 0,-3 0 0,5 0 0,0 0 0,-1 0 0,1 0 0,-1 0 0,0 0 0,-5 5 0,-1-4 0,-4 3 0,-1 0 0,-5-3 0,-2 9 0,0-9 0,-4 8 0,10-8 0,1 4 0,1-5 0,4 5 0,0-4 0,1 3 0,1-4 0,3 0 0,-4 0 0,5 4 0,0-3 0,0 3 0,0-4 0,1 4 0,-1-4 0,0 4 0,1 0 0,-1-3 0,0 2 0,4 1 0,-3-3 0,3 3 0,-4 0 0,0 1 0,0 0 0,0 3 0,-5-3 0,5 4 0,-5-4 0,5 3 0,4-3 0,-3-1 0,7 4 0,-3-4 0,0 5 0,3-1 0,-2 1 0,-1 0 0,3 0 0,-7-1 0,7 1 0,-8 5 0,4 1 0,-5 4 0,4 1 0,-3 5 0,3-4 0,-4 4 0,0 0 0,4-4 0,-3 5 0,8-7 0,-8 1 0,8-1 0,-8 1 0,8-1 0,-3 1 0,4 0 0,0-6 0,-5 5 0,4-4 0,-3 4 0,4 1 0,0-1 0,0-4 0,0 3 0,0-7 0,0 2 0,0-4 0,0 0 0,0 4 0,0-4 0,0 4 0,0-4 0,0 0 0,0 0 0,0 0 0,0-1 0,0 1 0,0 5 0,0 1 0,0 4 0,0 1 0,4-1 0,-3-4 0,8 9 0,-4-12 0,5 12 0,0-9 0,0 4 0,4 1 0,1-1 0,10 2 0,2-1 0,6 8 0,0-5 0,28 16 0,-9-13 0,18 7 0,-9-7 0,-5-2 0,7-4 0,1 4 0,-1-10 0,-7 3 0,5-4 0,-5-6 0,0 3 0,-2-8 0,1 3 0,-7-5 0,6 0 0,-7 0 0,0 0 0,0 0 0,0 0 0,-1 0 0,1 0 0,0 0 0,0 0 0,-7 0 0,5 0 0,-11 0 0,11 0 0,-5 0 0,7 0 0,7 0 0,-5 0 0,12 0 0,-12 0 0,13-6 0,-7-1 0,9-6 0,-1-5 0,0 4 0,1-5 0,-8 2 0,5 3 0,-5-4 0,15-1 0,-13 5 0,12-11 0,-14 6 0,0-5 0,-2 4 0,-14-1 0,-1 9 0,-12-8 0,-2 9 0,-10-8 0,-1 8 0,-5-2 0,-4 4 0,-1 0 0,-4 0 0,0 0 0,0 0 0,0 0 0,0 0 0,0 0 0,0 0 0,0 0 0,0-5 0,0-7 0,5-12 0,5 5 0,14-18 0,0 11 0,18-15 0,-10-5 0,11 10 0,-6-10 0,-7 19 0,-2 1 0,-12 10 0,-3 10 0,-3 1 0,-1 5 0,-4 1 0,-5 3 0,-5 1 0,-4 4 0,1 0 0,-5-4 0,3-1 0,1-4 0,6 0 0,-1 5 0,3-4 0,-7 3 0,3-4 0,-4 0 0,0 1 0,0-1 0,1 0 0,-1 0 0,4 0 0,-3 0 0,-2 4 0,4-3 0,-7 7 0,8-7 0,-4 7 0,0-3 0,0 4 0,1 0 0,7 0 0,1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04T16:44:24.656"/>
    </inkml:context>
    <inkml:brush xml:id="br0">
      <inkml:brushProperty name="width" value="0.035" units="cm"/>
      <inkml:brushProperty name="height" value="0.035" units="cm"/>
      <inkml:brushProperty name="color" value="#E71224"/>
    </inkml:brush>
  </inkml:definitions>
  <inkml:trace contextRef="#ctx0" brushRef="#br0">3734 589 24575,'-5'-5'0,"-4"0"0,3-5 0,-4 0 0,0 4 0,5-3 0,-4 8 0,4-4 0,-5 1 0,-6 3 0,4-8 0,-9 2 0,3-4 0,-5-5 0,0 3 0,-7-5 0,5 7 0,-5-2 0,7 2 0,0-1 0,0 0 0,5 1 0,-3 0 0,3 0 0,1 4 0,-5-3 0,10 4 0,-10-1 0,10-2 0,-10 8 0,10-8 0,-9 7 0,9-7 0,-10 8 0,10-9 0,-4 9 0,0-9 0,4 9 0,-4-9 0,5 9 0,1-4 0,-7 0 0,6 4 0,-5-9 0,5 9 0,1-4 0,-1 0 0,1 4 0,-1-8 0,1 8 0,-1-4 0,1 0 0,-1 4 0,0-4 0,6 1 0,-5 3 0,5-4 0,-5 5 0,-6 0 0,4 0 0,-9-5 0,3 3 0,-5-3 0,-48-11 0,36 7 0,-36-8 0,48 12 0,5 0 0,-3 4 0,9-4 0,-10 5 0,10-5 0,-4 4 0,0-4 0,4 5 0,-10-5 0,10 4 0,-10-4 0,10 5 0,-9 0 0,3 0 0,0-5 0,-3 4 0,3-4 0,-5 5 0,5-4 0,-3 2 0,9-2 0,-10-1 0,10 3 0,-4-3 0,0 5 0,4 0 0,-4-5 0,5 4 0,-5-4 0,4 5 0,-4 0 0,0 0 0,4 0 0,-10 0 0,10 0 0,-10 0 0,5 0 0,-1 0 0,-4-5 0,10 4 0,-9-4 0,9 5 0,-10 0 0,4 0 0,1-5 0,-5 4 0,5-4 0,-7 0 0,1 4 0,0-10 0,0 10 0,0-4 0,-11 0 0,14 3 0,-6-3 0,15 5 0,1-4 0,-1 2 0,1-2 0,-1 4 0,1 0 0,-1 0 0,0 0 0,1 0 0,-1 0 0,1 0 0,-1 0 0,-5 0 0,4 0 0,-10 0 0,10 0 0,-9 0 0,9 0 0,-10 0 0,4 0 0,-5 0 0,0 0 0,0 0 0,0 0 0,5 0 0,-3 0 0,9 0 0,-10 0 0,10 0 0,-4 0 0,5 0 0,1 0 0,-1 0 0,1 0 0,-1 0 0,0 0 0,1 0 0,-6 0 0,4 0 0,-4 0 0,-1 0 0,6 0 0,-6 0 0,1 0 0,4 0 0,-4 0 0,6 4 0,-1-2 0,0 2 0,-5 1 0,-6 2 0,3-1 0,-7 4 0,14-8 0,-9 7 0,3-7 0,-4 8 0,4-9 0,-4 9 0,10-9 0,-4 9 0,0-9 0,4 9 0,-4-9 0,0 8 0,4-7 0,-4 3 0,5-1 0,1-2 0,-1 7 0,0-8 0,1 4 0,0-1 0,0-3 0,0 8 0,0-8 0,-1 8 0,-5-3 0,-1 5 0,-1 0 0,-4 1 0,5-6 0,-6 4 0,5-4 0,-4 5 0,10-5 0,-4 4 0,6-9 0,-1 8 0,1-8 0,4 9 0,2-5 0,-1 5 0,0-5 0,-6 4 0,1-3 0,-1 4 0,1 1 0,-6 0 0,4-1 0,-5 7 0,1-5 0,3 4 0,-3-5 0,6-1 0,-1 1 0,0-1 0,6 0 0,-5 1 0,5-1 0,-1 0 0,1 0 0,5-1 0,-4 1 0,3 0 0,-8 0 0,8 0 0,-9 1 0,9-1 0,-8 1 0,3-1 0,0 6 0,-3-4 0,7 9 0,-2-9 0,4 4 0,-5-6 0,4 1 0,-4-1 0,5 0 0,0 0 0,0 0 0,0 0 0,0 1 0,0-2 0,0 1 0,0 0 0,4-5 0,2 4 0,3-4 0,1 1 0,1 3 0,-1-4 0,0 6 0,0-6 0,0 4 0,1-8 0,-1 8 0,0-8 0,-1 4 0,1-5 0,0 0 0,0 0 0,6 0 0,1 0 0,6 0 0,0 5 0,0-4 0,0 4 0,0 0 0,0-3 0,0 3 0,0 0 0,0-4 0,0 4 0,0 0 0,0-3 0,0 2 0,-6-4 0,5 6 0,-5-5 0,1 4 0,-2 0 0,-6-4 0,6 3 0,-4-4 0,4 0 0,-6 0 0,1 0 0,-1 0 0,0 0 0,1 0 0,-1 0 0,0 0 0,1 0 0,-1 0 0,5 0 0,-3 0 0,2 0 0,-3 0 0,-1 0 0,1 5 0,-1-4 0,0 4 0,1-5 0,-1 0 0,1 0 0,-1 0 0,0 0 0,0 0 0,0 0 0,1 0 0,5 0 0,-4 0 0,9 0 0,-9 0 0,10 0 0,-11 0 0,11 0 0,-5 0 0,6 0 0,-5 0 0,3 0 0,-3 0 0,5 0 0,0 0 0,-6 0 0,5 0 0,-5 0 0,6 0 0,0 0 0,0 0 0,-5 0 0,3 0 0,-3 0 0,5 0 0,-6 0 0,5 0 0,-5 0 0,6 0 0,0 0 0,-6 0 0,5 0 0,-5 0 0,1 0 0,3 0 0,-3 0 0,-1 0 0,5 0 0,-5 0 0,6 0 0,0 0 0,0 0 0,0 0 0,0 0 0,0 0 0,-6 0 0,5 0 0,-10 0 0,4 0 0,-6 0 0,1 0 0,-1 0 0,0 0 0,1 0 0,-1 0 0,6 0 0,-4 0 0,4 4 0,-6-2 0,6 2 0,-4-4 0,4 5 0,0-4 0,-4 4 0,4-1 0,-6-3 0,1 4 0,-1-5 0,0 0 0,1 5 0,-1-4 0,1 3 0,-1-4 0,0 0 0,0 0 0,1 0 0,-1 0 0,0 0 0,1 0 0,-1 0 0,1 0 0,5 0 0,-5 0 0,5 0 0,0 0 0,2 0 0,5 0 0,0 0 0,0 0 0,6 0 0,-4 0 0,19 0 0,-11 0 0,12 0 0,1 0 0,-7 0 0,14 0 0,-13 0 0,6 0 0,-15 0 0,5 0 0,-11 5 0,4-3 0,-6 3 0,7-5 0,-6 0 0,6 0 0,-7 0 0,6 0 0,-4 0 0,5 0 0,-1 0 0,3 0 0,-1 0 0,5 0 0,-5 0 0,7 0 0,10 0 0,-8-6 0,2 0 0,-6-7 0,-12 1 0,13 5 0,-13-3 0,6 3 0,-7-4 0,0 4 0,0-3 0,0 3 0,0 1 0,0-4 0,0 8 0,0-3 0,0 0 0,-6 4 0,-1-5 0,-5 6 0,-1 0 0,0 0 0,-4-4 0,-1-1 0,-10 0 0,-1-4 0,-17-10 0,14 5 0,-14-5 0,22 9 0,-4 4 0,1 1 0,3-5 0,-9 9 0,9-8 0,-8 3 0,8-4 0,-8 0 0,8 0 0,-8 4 0,8-3 0,-9 3 0,5 0 0,-1-3 0,-3 3 0,4 0 0,3 2 0,4 4 0,3 0 0,-1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A234BA-CB94-9B4E-9E9B-61D5FD35EA73}" type="datetimeFigureOut">
              <a:rPr lang="en-US" smtClean="0"/>
              <a:t>8/4/26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A1F5DB-AE9A-6C47-AA44-240BA38A768A}" type="slidenum">
              <a:rPr lang="en-US" smtClean="0"/>
              <a:t>‹#›</a:t>
            </a:fld>
            <a:endParaRPr lang="en-US"/>
          </a:p>
        </p:txBody>
      </p:sp>
    </p:spTree>
    <p:extLst>
      <p:ext uri="{BB962C8B-B14F-4D97-AF65-F5344CB8AC3E}">
        <p14:creationId xmlns:p14="http://schemas.microsoft.com/office/powerpoint/2010/main" val="243214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A1F5DB-AE9A-6C47-AA44-240BA38A768A}" type="slidenum">
              <a:rPr lang="en-US" smtClean="0"/>
              <a:t>1</a:t>
            </a:fld>
            <a:endParaRPr lang="en-US" dirty="0"/>
          </a:p>
        </p:txBody>
      </p:sp>
    </p:spTree>
    <p:extLst>
      <p:ext uri="{BB962C8B-B14F-4D97-AF65-F5344CB8AC3E}">
        <p14:creationId xmlns:p14="http://schemas.microsoft.com/office/powerpoint/2010/main" val="607000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A1F5DB-AE9A-6C47-AA44-240BA38A768A}" type="slidenum">
              <a:rPr lang="en-US" smtClean="0"/>
              <a:t>13</a:t>
            </a:fld>
            <a:endParaRPr lang="en-US" dirty="0"/>
          </a:p>
        </p:txBody>
      </p:sp>
    </p:spTree>
    <p:extLst>
      <p:ext uri="{BB962C8B-B14F-4D97-AF65-F5344CB8AC3E}">
        <p14:creationId xmlns:p14="http://schemas.microsoft.com/office/powerpoint/2010/main" val="1582148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3:notes"/>
          <p:cNvSpPr>
            <a:spLocks noGrp="1" noRot="1" noChangeAspect="1"/>
          </p:cNvSpPr>
          <p:nvPr>
            <p:ph type="sldImg" idx="2"/>
          </p:nvPr>
        </p:nvSpPr>
        <p:spPr>
          <a:xfrm>
            <a:off x="3028950" y="857250"/>
            <a:ext cx="30861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 name="Google Shape;111;p3:notes"/>
          <p:cNvSpPr txBox="1">
            <a:spLocks noGrp="1"/>
          </p:cNvSpPr>
          <p:nvPr>
            <p:ph type="body" idx="1"/>
          </p:nvPr>
        </p:nvSpPr>
        <p:spPr>
          <a:xfrm>
            <a:off x="914400" y="3300413"/>
            <a:ext cx="7315200" cy="270033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3:notes"/>
          <p:cNvSpPr txBox="1">
            <a:spLocks noGrp="1"/>
          </p:cNvSpPr>
          <p:nvPr>
            <p:ph type="sldNum" idx="12"/>
          </p:nvPr>
        </p:nvSpPr>
        <p:spPr>
          <a:xfrm>
            <a:off x="5180013" y="6513513"/>
            <a:ext cx="3962400" cy="3444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a:spLocks noGrp="1" noRot="1" noChangeAspect="1"/>
          </p:cNvSpPr>
          <p:nvPr>
            <p:ph type="sldImg" idx="2"/>
          </p:nvPr>
        </p:nvSpPr>
        <p:spPr>
          <a:xfrm>
            <a:off x="3028950" y="857250"/>
            <a:ext cx="30861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4:notes"/>
          <p:cNvSpPr txBox="1">
            <a:spLocks noGrp="1"/>
          </p:cNvSpPr>
          <p:nvPr>
            <p:ph type="body" idx="1"/>
          </p:nvPr>
        </p:nvSpPr>
        <p:spPr>
          <a:xfrm>
            <a:off x="914400" y="3300413"/>
            <a:ext cx="7315200" cy="270033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4:notes"/>
          <p:cNvSpPr txBox="1">
            <a:spLocks noGrp="1"/>
          </p:cNvSpPr>
          <p:nvPr>
            <p:ph type="sldNum" idx="12"/>
          </p:nvPr>
        </p:nvSpPr>
        <p:spPr>
          <a:xfrm>
            <a:off x="5180013" y="6513513"/>
            <a:ext cx="3962400" cy="3444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5:notes"/>
          <p:cNvSpPr>
            <a:spLocks noGrp="1" noRot="1" noChangeAspect="1"/>
          </p:cNvSpPr>
          <p:nvPr>
            <p:ph type="sldImg" idx="2"/>
          </p:nvPr>
        </p:nvSpPr>
        <p:spPr>
          <a:xfrm>
            <a:off x="3028950" y="857250"/>
            <a:ext cx="30861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5:notes"/>
          <p:cNvSpPr txBox="1">
            <a:spLocks noGrp="1"/>
          </p:cNvSpPr>
          <p:nvPr>
            <p:ph type="body" idx="1"/>
          </p:nvPr>
        </p:nvSpPr>
        <p:spPr>
          <a:xfrm>
            <a:off x="914400" y="3300413"/>
            <a:ext cx="7315200" cy="270033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5:notes"/>
          <p:cNvSpPr txBox="1">
            <a:spLocks noGrp="1"/>
          </p:cNvSpPr>
          <p:nvPr>
            <p:ph type="sldNum" idx="12"/>
          </p:nvPr>
        </p:nvSpPr>
        <p:spPr>
          <a:xfrm>
            <a:off x="5180013" y="6513513"/>
            <a:ext cx="3962400" cy="3444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6:notes"/>
          <p:cNvSpPr txBox="1">
            <a:spLocks noGrp="1"/>
          </p:cNvSpPr>
          <p:nvPr>
            <p:ph type="body" idx="1"/>
          </p:nvPr>
        </p:nvSpPr>
        <p:spPr>
          <a:xfrm>
            <a:off x="914400" y="3300413"/>
            <a:ext cx="73152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6: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9:notes"/>
          <p:cNvSpPr txBox="1">
            <a:spLocks noGrp="1"/>
          </p:cNvSpPr>
          <p:nvPr>
            <p:ph type="body" idx="1"/>
          </p:nvPr>
        </p:nvSpPr>
        <p:spPr>
          <a:xfrm>
            <a:off x="914400" y="3300413"/>
            <a:ext cx="73152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e71f557c01_0_7:notes"/>
          <p:cNvSpPr>
            <a:spLocks noGrp="1" noRot="1" noChangeAspect="1"/>
          </p:cNvSpPr>
          <p:nvPr>
            <p:ph type="sldImg" idx="2"/>
          </p:nvPr>
        </p:nvSpPr>
        <p:spPr>
          <a:xfrm>
            <a:off x="3028950" y="857250"/>
            <a:ext cx="3086100" cy="23145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3e71f557c01_0_7:notes"/>
          <p:cNvSpPr txBox="1">
            <a:spLocks noGrp="1"/>
          </p:cNvSpPr>
          <p:nvPr>
            <p:ph type="body" idx="1"/>
          </p:nvPr>
        </p:nvSpPr>
        <p:spPr>
          <a:xfrm>
            <a:off x="914400" y="3300413"/>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g3e71f557c01_0_7:notes"/>
          <p:cNvSpPr txBox="1">
            <a:spLocks noGrp="1"/>
          </p:cNvSpPr>
          <p:nvPr>
            <p:ph type="sldNum" idx="12"/>
          </p:nvPr>
        </p:nvSpPr>
        <p:spPr>
          <a:xfrm>
            <a:off x="5180013" y="6513513"/>
            <a:ext cx="3962400" cy="344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A1F5DB-AE9A-6C47-AA44-240BA38A768A}" type="slidenum">
              <a:rPr lang="en-US" smtClean="0"/>
              <a:t>11</a:t>
            </a:fld>
            <a:endParaRPr lang="en-US" dirty="0"/>
          </a:p>
        </p:txBody>
      </p:sp>
    </p:spTree>
    <p:extLst>
      <p:ext uri="{BB962C8B-B14F-4D97-AF65-F5344CB8AC3E}">
        <p14:creationId xmlns:p14="http://schemas.microsoft.com/office/powerpoint/2010/main" val="33690840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A1F5DB-AE9A-6C47-AA44-240BA38A768A}" type="slidenum">
              <a:rPr lang="en-US" smtClean="0"/>
              <a:t>12</a:t>
            </a:fld>
            <a:endParaRPr lang="en-US" dirty="0"/>
          </a:p>
        </p:txBody>
      </p:sp>
    </p:spTree>
    <p:extLst>
      <p:ext uri="{BB962C8B-B14F-4D97-AF65-F5344CB8AC3E}">
        <p14:creationId xmlns:p14="http://schemas.microsoft.com/office/powerpoint/2010/main" val="3113377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19B0E-79B5-15A8-BB4E-D109B577A5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3F5D7C4-0ACD-1D2D-3156-2A85301EBA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67E4D7E-5C58-5EA9-A223-8C94C39FE5A2}"/>
              </a:ext>
            </a:extLst>
          </p:cNvPr>
          <p:cNvSpPr>
            <a:spLocks noGrp="1"/>
          </p:cNvSpPr>
          <p:nvPr>
            <p:ph type="dt" sz="half" idx="10"/>
          </p:nvPr>
        </p:nvSpPr>
        <p:spPr/>
        <p:txBody>
          <a:bodyPr/>
          <a:lstStyle/>
          <a:p>
            <a:fld id="{95077296-665D-EE4C-9DDC-C4F6FDE6ECEB}" type="datetime1">
              <a:rPr lang="en-US" smtClean="0"/>
              <a:t>8/4/26</a:t>
            </a:fld>
            <a:endParaRPr lang="en-US"/>
          </a:p>
        </p:txBody>
      </p:sp>
      <p:sp>
        <p:nvSpPr>
          <p:cNvPr id="5" name="Footer Placeholder 4">
            <a:extLst>
              <a:ext uri="{FF2B5EF4-FFF2-40B4-BE49-F238E27FC236}">
                <a16:creationId xmlns:a16="http://schemas.microsoft.com/office/drawing/2014/main" id="{55444D3D-EBA0-48D4-4DA3-2E3D8CFFCA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530CDF-9393-9B07-EB9C-A018BD4248E1}"/>
              </a:ext>
            </a:extLst>
          </p:cNvPr>
          <p:cNvSpPr>
            <a:spLocks noGrp="1"/>
          </p:cNvSpPr>
          <p:nvPr>
            <p:ph type="sldNum" sz="quarter" idx="12"/>
          </p:nvPr>
        </p:nvSpPr>
        <p:spPr/>
        <p:txBody>
          <a:bodyPr/>
          <a:lstStyle/>
          <a:p>
            <a:fld id="{B2BBB540-08BE-F74A-B244-9F05B6EEC5A9}" type="slidenum">
              <a:rPr lang="en-US" smtClean="0"/>
              <a:t>‹#›</a:t>
            </a:fld>
            <a:endParaRPr lang="en-US"/>
          </a:p>
        </p:txBody>
      </p:sp>
    </p:spTree>
    <p:extLst>
      <p:ext uri="{BB962C8B-B14F-4D97-AF65-F5344CB8AC3E}">
        <p14:creationId xmlns:p14="http://schemas.microsoft.com/office/powerpoint/2010/main" val="224736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3D10A-A14F-6ECC-AE9D-2263FA354F2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7556377-311A-BB2E-3CB0-A7FB40A953E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6AB4FE-7AEF-9E12-8E76-397E34957C29}"/>
              </a:ext>
            </a:extLst>
          </p:cNvPr>
          <p:cNvSpPr>
            <a:spLocks noGrp="1"/>
          </p:cNvSpPr>
          <p:nvPr>
            <p:ph type="dt" sz="half" idx="10"/>
          </p:nvPr>
        </p:nvSpPr>
        <p:spPr/>
        <p:txBody>
          <a:bodyPr/>
          <a:lstStyle/>
          <a:p>
            <a:fld id="{CF8664F4-A0B3-0D4C-A021-4D9E69B6AFCE}" type="datetime1">
              <a:rPr lang="en-US" smtClean="0"/>
              <a:t>8/4/26</a:t>
            </a:fld>
            <a:endParaRPr lang="en-US"/>
          </a:p>
        </p:txBody>
      </p:sp>
      <p:sp>
        <p:nvSpPr>
          <p:cNvPr id="5" name="Footer Placeholder 4">
            <a:extLst>
              <a:ext uri="{FF2B5EF4-FFF2-40B4-BE49-F238E27FC236}">
                <a16:creationId xmlns:a16="http://schemas.microsoft.com/office/drawing/2014/main" id="{E2FD8694-34D5-7F18-EB1F-98F1A03FDD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F035D5-E84E-E141-CBB6-49524F59E88F}"/>
              </a:ext>
            </a:extLst>
          </p:cNvPr>
          <p:cNvSpPr>
            <a:spLocks noGrp="1"/>
          </p:cNvSpPr>
          <p:nvPr>
            <p:ph type="sldNum" sz="quarter" idx="12"/>
          </p:nvPr>
        </p:nvSpPr>
        <p:spPr/>
        <p:txBody>
          <a:bodyPr/>
          <a:lstStyle/>
          <a:p>
            <a:fld id="{B2BBB540-08BE-F74A-B244-9F05B6EEC5A9}" type="slidenum">
              <a:rPr lang="en-US" smtClean="0"/>
              <a:t>‹#›</a:t>
            </a:fld>
            <a:endParaRPr lang="en-US"/>
          </a:p>
        </p:txBody>
      </p:sp>
    </p:spTree>
    <p:extLst>
      <p:ext uri="{BB962C8B-B14F-4D97-AF65-F5344CB8AC3E}">
        <p14:creationId xmlns:p14="http://schemas.microsoft.com/office/powerpoint/2010/main" val="2576431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A702A7-9304-31B5-18B6-65D092D408E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CFAB705-F0DE-BDF4-2AC0-2CD1D29A4A4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E40BB5-35DA-2682-BD41-900EAD16CF0F}"/>
              </a:ext>
            </a:extLst>
          </p:cNvPr>
          <p:cNvSpPr>
            <a:spLocks noGrp="1"/>
          </p:cNvSpPr>
          <p:nvPr>
            <p:ph type="dt" sz="half" idx="10"/>
          </p:nvPr>
        </p:nvSpPr>
        <p:spPr/>
        <p:txBody>
          <a:bodyPr/>
          <a:lstStyle/>
          <a:p>
            <a:fld id="{1D74A942-A2B5-B04B-8A59-75A11D742640}" type="datetime1">
              <a:rPr lang="en-US" smtClean="0"/>
              <a:t>8/4/26</a:t>
            </a:fld>
            <a:endParaRPr lang="en-US"/>
          </a:p>
        </p:txBody>
      </p:sp>
      <p:sp>
        <p:nvSpPr>
          <p:cNvPr id="5" name="Footer Placeholder 4">
            <a:extLst>
              <a:ext uri="{FF2B5EF4-FFF2-40B4-BE49-F238E27FC236}">
                <a16:creationId xmlns:a16="http://schemas.microsoft.com/office/drawing/2014/main" id="{64A1BAE9-E0D0-7D4E-52B8-97F126FB8F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A9BC6D-C18F-A9E1-0C61-C6C0485A98C0}"/>
              </a:ext>
            </a:extLst>
          </p:cNvPr>
          <p:cNvSpPr>
            <a:spLocks noGrp="1"/>
          </p:cNvSpPr>
          <p:nvPr>
            <p:ph type="sldNum" sz="quarter" idx="12"/>
          </p:nvPr>
        </p:nvSpPr>
        <p:spPr/>
        <p:txBody>
          <a:bodyPr/>
          <a:lstStyle/>
          <a:p>
            <a:fld id="{B2BBB540-08BE-F74A-B244-9F05B6EEC5A9}" type="slidenum">
              <a:rPr lang="en-US" smtClean="0"/>
              <a:t>‹#›</a:t>
            </a:fld>
            <a:endParaRPr lang="en-US"/>
          </a:p>
        </p:txBody>
      </p:sp>
    </p:spTree>
    <p:extLst>
      <p:ext uri="{BB962C8B-B14F-4D97-AF65-F5344CB8AC3E}">
        <p14:creationId xmlns:p14="http://schemas.microsoft.com/office/powerpoint/2010/main" val="3282517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21"/>
        <p:cNvGrpSpPr/>
        <p:nvPr/>
      </p:nvGrpSpPr>
      <p:grpSpPr>
        <a:xfrm>
          <a:off x="0" y="0"/>
          <a:ext cx="0" cy="0"/>
          <a:chOff x="0" y="0"/>
          <a:chExt cx="0" cy="0"/>
        </a:xfrm>
      </p:grpSpPr>
      <p:sp>
        <p:nvSpPr>
          <p:cNvPr id="22" name="Google Shape;22;p12"/>
          <p:cNvSpPr txBox="1">
            <a:spLocks noGrp="1"/>
          </p:cNvSpPr>
          <p:nvPr>
            <p:ph type="title"/>
          </p:nvPr>
        </p:nvSpPr>
        <p:spPr>
          <a:xfrm>
            <a:off x="838200" y="365126"/>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2"/>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2"/>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2"/>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764558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0A76A-8395-9D5D-4C5E-BDC6D4FB45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EE66F6-3C5A-5127-DAFC-D52872EE5D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F7687D-39D6-D46D-CF54-A607B646770B}"/>
              </a:ext>
            </a:extLst>
          </p:cNvPr>
          <p:cNvSpPr>
            <a:spLocks noGrp="1"/>
          </p:cNvSpPr>
          <p:nvPr>
            <p:ph type="dt" sz="half" idx="10"/>
          </p:nvPr>
        </p:nvSpPr>
        <p:spPr/>
        <p:txBody>
          <a:bodyPr/>
          <a:lstStyle/>
          <a:p>
            <a:fld id="{A717AB94-0AE1-9D4B-993F-1EA6A19FEB8C}" type="datetime1">
              <a:rPr lang="en-US" smtClean="0"/>
              <a:t>8/4/26</a:t>
            </a:fld>
            <a:endParaRPr lang="en-US"/>
          </a:p>
        </p:txBody>
      </p:sp>
      <p:sp>
        <p:nvSpPr>
          <p:cNvPr id="5" name="Footer Placeholder 4">
            <a:extLst>
              <a:ext uri="{FF2B5EF4-FFF2-40B4-BE49-F238E27FC236}">
                <a16:creationId xmlns:a16="http://schemas.microsoft.com/office/drawing/2014/main" id="{6A597916-2EAD-7C0A-E55F-700500B7BC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FE2ABD-326F-B357-B661-5CEDD262DA73}"/>
              </a:ext>
            </a:extLst>
          </p:cNvPr>
          <p:cNvSpPr>
            <a:spLocks noGrp="1"/>
          </p:cNvSpPr>
          <p:nvPr>
            <p:ph type="sldNum" sz="quarter" idx="12"/>
          </p:nvPr>
        </p:nvSpPr>
        <p:spPr/>
        <p:txBody>
          <a:bodyPr/>
          <a:lstStyle/>
          <a:p>
            <a:fld id="{B2BBB540-08BE-F74A-B244-9F05B6EEC5A9}" type="slidenum">
              <a:rPr lang="en-US" smtClean="0"/>
              <a:t>‹#›</a:t>
            </a:fld>
            <a:endParaRPr lang="en-US"/>
          </a:p>
        </p:txBody>
      </p:sp>
    </p:spTree>
    <p:extLst>
      <p:ext uri="{BB962C8B-B14F-4D97-AF65-F5344CB8AC3E}">
        <p14:creationId xmlns:p14="http://schemas.microsoft.com/office/powerpoint/2010/main" val="1363586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81B45-6427-F3FC-5185-402490AF21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721A198-63CF-D319-B647-0C47829A970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0BC3DEB-9D6C-1824-6BE4-88CC06B787E7}"/>
              </a:ext>
            </a:extLst>
          </p:cNvPr>
          <p:cNvSpPr>
            <a:spLocks noGrp="1"/>
          </p:cNvSpPr>
          <p:nvPr>
            <p:ph type="dt" sz="half" idx="10"/>
          </p:nvPr>
        </p:nvSpPr>
        <p:spPr/>
        <p:txBody>
          <a:bodyPr/>
          <a:lstStyle/>
          <a:p>
            <a:fld id="{6D2D9FC1-C41E-9F4F-9615-3D909B240F96}" type="datetime1">
              <a:rPr lang="en-US" smtClean="0"/>
              <a:t>8/4/26</a:t>
            </a:fld>
            <a:endParaRPr lang="en-US"/>
          </a:p>
        </p:txBody>
      </p:sp>
      <p:sp>
        <p:nvSpPr>
          <p:cNvPr id="5" name="Footer Placeholder 4">
            <a:extLst>
              <a:ext uri="{FF2B5EF4-FFF2-40B4-BE49-F238E27FC236}">
                <a16:creationId xmlns:a16="http://schemas.microsoft.com/office/drawing/2014/main" id="{8712AEC3-512B-9D6B-5C27-F5F0D90119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9730A0-5CFD-5449-A093-35146B263674}"/>
              </a:ext>
            </a:extLst>
          </p:cNvPr>
          <p:cNvSpPr>
            <a:spLocks noGrp="1"/>
          </p:cNvSpPr>
          <p:nvPr>
            <p:ph type="sldNum" sz="quarter" idx="12"/>
          </p:nvPr>
        </p:nvSpPr>
        <p:spPr/>
        <p:txBody>
          <a:bodyPr/>
          <a:lstStyle/>
          <a:p>
            <a:fld id="{B2BBB540-08BE-F74A-B244-9F05B6EEC5A9}" type="slidenum">
              <a:rPr lang="en-US" smtClean="0"/>
              <a:t>‹#›</a:t>
            </a:fld>
            <a:endParaRPr lang="en-US"/>
          </a:p>
        </p:txBody>
      </p:sp>
    </p:spTree>
    <p:extLst>
      <p:ext uri="{BB962C8B-B14F-4D97-AF65-F5344CB8AC3E}">
        <p14:creationId xmlns:p14="http://schemas.microsoft.com/office/powerpoint/2010/main" val="1264660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02EAA-B6C0-BFF5-7FE8-E67DA5220F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D7DDC4-99BC-F447-AFA4-5674A68B2C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95B84C8-1844-788E-6975-C30C3EA10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2B3BF20-C736-9CFD-D420-21F3E8795C54}"/>
              </a:ext>
            </a:extLst>
          </p:cNvPr>
          <p:cNvSpPr>
            <a:spLocks noGrp="1"/>
          </p:cNvSpPr>
          <p:nvPr>
            <p:ph type="dt" sz="half" idx="10"/>
          </p:nvPr>
        </p:nvSpPr>
        <p:spPr/>
        <p:txBody>
          <a:bodyPr/>
          <a:lstStyle/>
          <a:p>
            <a:fld id="{95F42B7A-590B-AE43-B94F-833E07898527}" type="datetime1">
              <a:rPr lang="en-US" smtClean="0"/>
              <a:t>8/4/26</a:t>
            </a:fld>
            <a:endParaRPr lang="en-US"/>
          </a:p>
        </p:txBody>
      </p:sp>
      <p:sp>
        <p:nvSpPr>
          <p:cNvPr id="6" name="Footer Placeholder 5">
            <a:extLst>
              <a:ext uri="{FF2B5EF4-FFF2-40B4-BE49-F238E27FC236}">
                <a16:creationId xmlns:a16="http://schemas.microsoft.com/office/drawing/2014/main" id="{5A86A8D4-56F4-39B9-B98B-0AB7D0613F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39A869-FC09-D413-F439-F8E149E95BFE}"/>
              </a:ext>
            </a:extLst>
          </p:cNvPr>
          <p:cNvSpPr>
            <a:spLocks noGrp="1"/>
          </p:cNvSpPr>
          <p:nvPr>
            <p:ph type="sldNum" sz="quarter" idx="12"/>
          </p:nvPr>
        </p:nvSpPr>
        <p:spPr/>
        <p:txBody>
          <a:bodyPr/>
          <a:lstStyle/>
          <a:p>
            <a:fld id="{B2BBB540-08BE-F74A-B244-9F05B6EEC5A9}" type="slidenum">
              <a:rPr lang="en-US" smtClean="0"/>
              <a:t>‹#›</a:t>
            </a:fld>
            <a:endParaRPr lang="en-US"/>
          </a:p>
        </p:txBody>
      </p:sp>
    </p:spTree>
    <p:extLst>
      <p:ext uri="{BB962C8B-B14F-4D97-AF65-F5344CB8AC3E}">
        <p14:creationId xmlns:p14="http://schemas.microsoft.com/office/powerpoint/2010/main" val="783151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06492-2D1B-CF07-DE5E-C4217201834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7E3B65-09DA-C834-F969-2EE8708D8E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B41523-1354-C652-1FB7-2901D3DDBE4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E74C8BD-1BE5-9513-B11C-9199F6B1CD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40DF09-66BB-935E-25D7-D1B869F157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F173AAA-A38E-AAB7-D366-6610560FA8E4}"/>
              </a:ext>
            </a:extLst>
          </p:cNvPr>
          <p:cNvSpPr>
            <a:spLocks noGrp="1"/>
          </p:cNvSpPr>
          <p:nvPr>
            <p:ph type="dt" sz="half" idx="10"/>
          </p:nvPr>
        </p:nvSpPr>
        <p:spPr/>
        <p:txBody>
          <a:bodyPr/>
          <a:lstStyle/>
          <a:p>
            <a:fld id="{83399CFE-CC3D-4F44-90E8-22304C038063}" type="datetime1">
              <a:rPr lang="en-US" smtClean="0"/>
              <a:t>8/4/26</a:t>
            </a:fld>
            <a:endParaRPr lang="en-US"/>
          </a:p>
        </p:txBody>
      </p:sp>
      <p:sp>
        <p:nvSpPr>
          <p:cNvPr id="8" name="Footer Placeholder 7">
            <a:extLst>
              <a:ext uri="{FF2B5EF4-FFF2-40B4-BE49-F238E27FC236}">
                <a16:creationId xmlns:a16="http://schemas.microsoft.com/office/drawing/2014/main" id="{29FCA94C-CB88-3499-C737-D544B0AF967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AE63D0F-A82F-C5DD-E396-2F01DB59B79A}"/>
              </a:ext>
            </a:extLst>
          </p:cNvPr>
          <p:cNvSpPr>
            <a:spLocks noGrp="1"/>
          </p:cNvSpPr>
          <p:nvPr>
            <p:ph type="sldNum" sz="quarter" idx="12"/>
          </p:nvPr>
        </p:nvSpPr>
        <p:spPr/>
        <p:txBody>
          <a:bodyPr/>
          <a:lstStyle/>
          <a:p>
            <a:fld id="{B2BBB540-08BE-F74A-B244-9F05B6EEC5A9}" type="slidenum">
              <a:rPr lang="en-US" smtClean="0"/>
              <a:t>‹#›</a:t>
            </a:fld>
            <a:endParaRPr lang="en-US"/>
          </a:p>
        </p:txBody>
      </p:sp>
    </p:spTree>
    <p:extLst>
      <p:ext uri="{BB962C8B-B14F-4D97-AF65-F5344CB8AC3E}">
        <p14:creationId xmlns:p14="http://schemas.microsoft.com/office/powerpoint/2010/main" val="2905354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D7CE4-DA69-08D5-BC35-2364297D16E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1CF99E9-AD66-9B10-35B3-708CC7617BAB}"/>
              </a:ext>
            </a:extLst>
          </p:cNvPr>
          <p:cNvSpPr>
            <a:spLocks noGrp="1"/>
          </p:cNvSpPr>
          <p:nvPr>
            <p:ph type="dt" sz="half" idx="10"/>
          </p:nvPr>
        </p:nvSpPr>
        <p:spPr/>
        <p:txBody>
          <a:bodyPr/>
          <a:lstStyle/>
          <a:p>
            <a:fld id="{0D6060D9-EA4F-774B-A251-2FE056C4E816}" type="datetime1">
              <a:rPr lang="en-US" smtClean="0"/>
              <a:t>8/4/26</a:t>
            </a:fld>
            <a:endParaRPr lang="en-US"/>
          </a:p>
        </p:txBody>
      </p:sp>
      <p:sp>
        <p:nvSpPr>
          <p:cNvPr id="4" name="Footer Placeholder 3">
            <a:extLst>
              <a:ext uri="{FF2B5EF4-FFF2-40B4-BE49-F238E27FC236}">
                <a16:creationId xmlns:a16="http://schemas.microsoft.com/office/drawing/2014/main" id="{22B2C16B-9376-1139-236C-7E0BAF4CD6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F51745B-15E2-4A1F-B654-5AA98A61E750}"/>
              </a:ext>
            </a:extLst>
          </p:cNvPr>
          <p:cNvSpPr>
            <a:spLocks noGrp="1"/>
          </p:cNvSpPr>
          <p:nvPr>
            <p:ph type="sldNum" sz="quarter" idx="12"/>
          </p:nvPr>
        </p:nvSpPr>
        <p:spPr/>
        <p:txBody>
          <a:bodyPr/>
          <a:lstStyle/>
          <a:p>
            <a:fld id="{B2BBB540-08BE-F74A-B244-9F05B6EEC5A9}" type="slidenum">
              <a:rPr lang="en-US" smtClean="0"/>
              <a:t>‹#›</a:t>
            </a:fld>
            <a:endParaRPr lang="en-US"/>
          </a:p>
        </p:txBody>
      </p:sp>
    </p:spTree>
    <p:extLst>
      <p:ext uri="{BB962C8B-B14F-4D97-AF65-F5344CB8AC3E}">
        <p14:creationId xmlns:p14="http://schemas.microsoft.com/office/powerpoint/2010/main" val="3634744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8261E4-F168-88A7-774D-A0DBA49D17B1}"/>
              </a:ext>
            </a:extLst>
          </p:cNvPr>
          <p:cNvSpPr>
            <a:spLocks noGrp="1"/>
          </p:cNvSpPr>
          <p:nvPr>
            <p:ph type="dt" sz="half" idx="10"/>
          </p:nvPr>
        </p:nvSpPr>
        <p:spPr/>
        <p:txBody>
          <a:bodyPr/>
          <a:lstStyle/>
          <a:p>
            <a:fld id="{774A4075-3904-DE46-B7E0-C0D8C62EAAB6}" type="datetime1">
              <a:rPr lang="en-US" smtClean="0"/>
              <a:t>8/4/26</a:t>
            </a:fld>
            <a:endParaRPr lang="en-US"/>
          </a:p>
        </p:txBody>
      </p:sp>
      <p:sp>
        <p:nvSpPr>
          <p:cNvPr id="3" name="Footer Placeholder 2">
            <a:extLst>
              <a:ext uri="{FF2B5EF4-FFF2-40B4-BE49-F238E27FC236}">
                <a16:creationId xmlns:a16="http://schemas.microsoft.com/office/drawing/2014/main" id="{47DD471D-A8DE-A30B-FDC8-A435BB2F8AF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53D375F-ACF6-A0F9-DB77-473A2146E14A}"/>
              </a:ext>
            </a:extLst>
          </p:cNvPr>
          <p:cNvSpPr>
            <a:spLocks noGrp="1"/>
          </p:cNvSpPr>
          <p:nvPr>
            <p:ph type="sldNum" sz="quarter" idx="12"/>
          </p:nvPr>
        </p:nvSpPr>
        <p:spPr/>
        <p:txBody>
          <a:bodyPr/>
          <a:lstStyle/>
          <a:p>
            <a:fld id="{B2BBB540-08BE-F74A-B244-9F05B6EEC5A9}" type="slidenum">
              <a:rPr lang="en-US" smtClean="0"/>
              <a:t>‹#›</a:t>
            </a:fld>
            <a:endParaRPr lang="en-US"/>
          </a:p>
        </p:txBody>
      </p:sp>
    </p:spTree>
    <p:extLst>
      <p:ext uri="{BB962C8B-B14F-4D97-AF65-F5344CB8AC3E}">
        <p14:creationId xmlns:p14="http://schemas.microsoft.com/office/powerpoint/2010/main" val="2478330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3306B-E5F3-6B95-C4EA-4D0D73B8FF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419A301-4455-CD62-D1C7-DA4EC80EE6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D97D1B-CF83-9822-70DD-9E2D53471E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85D30C-864D-2EB8-9E7F-EE2BC2CF68FC}"/>
              </a:ext>
            </a:extLst>
          </p:cNvPr>
          <p:cNvSpPr>
            <a:spLocks noGrp="1"/>
          </p:cNvSpPr>
          <p:nvPr>
            <p:ph type="dt" sz="half" idx="10"/>
          </p:nvPr>
        </p:nvSpPr>
        <p:spPr/>
        <p:txBody>
          <a:bodyPr/>
          <a:lstStyle/>
          <a:p>
            <a:fld id="{4B6B9C78-3FDC-D747-A4C6-8439DB164D49}" type="datetime1">
              <a:rPr lang="en-US" smtClean="0"/>
              <a:t>8/4/26</a:t>
            </a:fld>
            <a:endParaRPr lang="en-US"/>
          </a:p>
        </p:txBody>
      </p:sp>
      <p:sp>
        <p:nvSpPr>
          <p:cNvPr id="6" name="Footer Placeholder 5">
            <a:extLst>
              <a:ext uri="{FF2B5EF4-FFF2-40B4-BE49-F238E27FC236}">
                <a16:creationId xmlns:a16="http://schemas.microsoft.com/office/drawing/2014/main" id="{CB041EFE-8E20-7E8F-68BD-CB9689CA5D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F0DA84-5A6A-901D-4255-AC3C4F037ED3}"/>
              </a:ext>
            </a:extLst>
          </p:cNvPr>
          <p:cNvSpPr>
            <a:spLocks noGrp="1"/>
          </p:cNvSpPr>
          <p:nvPr>
            <p:ph type="sldNum" sz="quarter" idx="12"/>
          </p:nvPr>
        </p:nvSpPr>
        <p:spPr/>
        <p:txBody>
          <a:bodyPr/>
          <a:lstStyle/>
          <a:p>
            <a:fld id="{B2BBB540-08BE-F74A-B244-9F05B6EEC5A9}" type="slidenum">
              <a:rPr lang="en-US" smtClean="0"/>
              <a:t>‹#›</a:t>
            </a:fld>
            <a:endParaRPr lang="en-US"/>
          </a:p>
        </p:txBody>
      </p:sp>
    </p:spTree>
    <p:extLst>
      <p:ext uri="{BB962C8B-B14F-4D97-AF65-F5344CB8AC3E}">
        <p14:creationId xmlns:p14="http://schemas.microsoft.com/office/powerpoint/2010/main" val="4129414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CD130-214D-86D2-CBB8-CA86645CF9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CDE4B9-8320-12F2-75CE-4455B9A1E5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961D43C-0694-974A-6CCA-C0C3EF29FF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077E4D-BDF6-03EC-8ADE-FF0F90763F16}"/>
              </a:ext>
            </a:extLst>
          </p:cNvPr>
          <p:cNvSpPr>
            <a:spLocks noGrp="1"/>
          </p:cNvSpPr>
          <p:nvPr>
            <p:ph type="dt" sz="half" idx="10"/>
          </p:nvPr>
        </p:nvSpPr>
        <p:spPr/>
        <p:txBody>
          <a:bodyPr/>
          <a:lstStyle/>
          <a:p>
            <a:fld id="{C153A847-C51D-F348-9CB4-89A95C281E23}" type="datetime1">
              <a:rPr lang="en-US" smtClean="0"/>
              <a:t>8/4/26</a:t>
            </a:fld>
            <a:endParaRPr lang="en-US"/>
          </a:p>
        </p:txBody>
      </p:sp>
      <p:sp>
        <p:nvSpPr>
          <p:cNvPr id="6" name="Footer Placeholder 5">
            <a:extLst>
              <a:ext uri="{FF2B5EF4-FFF2-40B4-BE49-F238E27FC236}">
                <a16:creationId xmlns:a16="http://schemas.microsoft.com/office/drawing/2014/main" id="{0E6751AD-A597-E9B1-B691-1D409C9C6E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CBE7803-39D2-076D-0246-1DF93BCE1D9E}"/>
              </a:ext>
            </a:extLst>
          </p:cNvPr>
          <p:cNvSpPr>
            <a:spLocks noGrp="1"/>
          </p:cNvSpPr>
          <p:nvPr>
            <p:ph type="sldNum" sz="quarter" idx="12"/>
          </p:nvPr>
        </p:nvSpPr>
        <p:spPr/>
        <p:txBody>
          <a:bodyPr/>
          <a:lstStyle/>
          <a:p>
            <a:fld id="{B2BBB540-08BE-F74A-B244-9F05B6EEC5A9}" type="slidenum">
              <a:rPr lang="en-US" smtClean="0"/>
              <a:t>‹#›</a:t>
            </a:fld>
            <a:endParaRPr lang="en-US"/>
          </a:p>
        </p:txBody>
      </p:sp>
    </p:spTree>
    <p:extLst>
      <p:ext uri="{BB962C8B-B14F-4D97-AF65-F5344CB8AC3E}">
        <p14:creationId xmlns:p14="http://schemas.microsoft.com/office/powerpoint/2010/main" val="3509672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3A355D-92F9-F8B7-5CBD-520EE88B23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B2672F9-FE11-B8BE-0D8A-E8F3EED819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3A4EAB-6326-0811-D904-0F51110918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585C11E-36B2-DE4F-92BC-220618492BFE}" type="datetime1">
              <a:rPr lang="en-US" smtClean="0"/>
              <a:t>8/4/26</a:t>
            </a:fld>
            <a:endParaRPr lang="en-US"/>
          </a:p>
        </p:txBody>
      </p:sp>
      <p:sp>
        <p:nvSpPr>
          <p:cNvPr id="5" name="Footer Placeholder 4">
            <a:extLst>
              <a:ext uri="{FF2B5EF4-FFF2-40B4-BE49-F238E27FC236}">
                <a16:creationId xmlns:a16="http://schemas.microsoft.com/office/drawing/2014/main" id="{AF15C92D-B0D4-C90F-3AB0-ACF13395AC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F44ED44-253B-79D2-093A-1177C28091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2BBB540-08BE-F74A-B244-9F05B6EEC5A9}" type="slidenum">
              <a:rPr lang="en-US" smtClean="0"/>
              <a:t>‹#›</a:t>
            </a:fld>
            <a:endParaRPr lang="en-US"/>
          </a:p>
        </p:txBody>
      </p:sp>
    </p:spTree>
    <p:extLst>
      <p:ext uri="{BB962C8B-B14F-4D97-AF65-F5344CB8AC3E}">
        <p14:creationId xmlns:p14="http://schemas.microsoft.com/office/powerpoint/2010/main" val="11447139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g"/><Relationship Id="rId5" Type="http://schemas.openxmlformats.org/officeDocument/2006/relationships/image" Target="../media/image2.jpg"/><Relationship Id="rId4" Type="http://schemas.openxmlformats.org/officeDocument/2006/relationships/hyperlink" Target="https://www.montana.edu/smrc/noyce/"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image" Target="../media/image14.jpg"/><Relationship Id="rId7" Type="http://schemas.openxmlformats.org/officeDocument/2006/relationships/image" Target="../media/image18.jp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 Id="rId9" Type="http://schemas.openxmlformats.org/officeDocument/2006/relationships/image" Target="../media/image20.jp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4.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image" Target="../media/image21.png"/><Relationship Id="rId7" Type="http://schemas.openxmlformats.org/officeDocument/2006/relationships/image" Target="../media/image170.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16.png"/><Relationship Id="rId4" Type="http://schemas.openxmlformats.org/officeDocument/2006/relationships/customXml" Target="../ink/ink1.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montana.edu/smrc/noyce/updates/index.html"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hyperlink" Target="https://drive.google.com/file/d/1OpzCfz07DQwkVxypgs4ksRcYCU5Cd_JI/view?usp=sharing"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hyperlink" Target="https://docs.google.com/presentation/d/1SK5jgz_VTgLN0Av0_B29IMQ9SdPNVfxl7Fcpq1rC1ms/edit?usp=sharing"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polarsteam.info/project/a-paleolimnological-investigation-of-climate-and-nitrogen-impacts-on-primary-producers-in-greenland-lakes-and-community-water-supplies/" TargetMode="External"/><Relationship Id="rId7" Type="http://schemas.openxmlformats.org/officeDocument/2006/relationships/hyperlink" Target="https://docs.google.com/presentation/d/1Aa4rEr7GKGotxkUeJBRl6WhCirM26OG3NffLAmJ3cJ4/edit?usp=sharing"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hyperlink" Target="https://drive.google.com/file/d/1hs3C2VIBv6B5_2IHq_mAOdzL-ecS_5i0/view?usp=sharing" TargetMode="External"/><Relationship Id="rId4" Type="http://schemas.openxmlformats.org/officeDocument/2006/relationships/hyperlink" Target="https://polarsteam.info/fellows/"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polarsteam.info/fellows/" TargetMode="External"/><Relationship Id="rId13" Type="http://schemas.openxmlformats.org/officeDocument/2006/relationships/hyperlink" Target="https://drive.google.com/file/d/17JeUHbkDzYyrmj6xe0cDsdqeBh6L5A_G/view?usp=sharing" TargetMode="External"/><Relationship Id="rId3" Type="http://schemas.openxmlformats.org/officeDocument/2006/relationships/hyperlink" Target="https://drive.google.com/file/d/10qIELyJaBQlAk41_fYlI8-LqgAHLY8mY/view?usp=sharing" TargetMode="External"/><Relationship Id="rId7" Type="http://schemas.openxmlformats.org/officeDocument/2006/relationships/hyperlink" Target="https://polarsteam.info/project/a-paleolimnological-investigation-of-climate-and-nitrogen-impacts-on-primary-producers-in-greenland-lakes-and-community-water-supplies/" TargetMode="External"/><Relationship Id="rId12" Type="http://schemas.openxmlformats.org/officeDocument/2006/relationships/hyperlink" Target="https://drive.google.com/file/d/1IwSq6KqlXEN4U1HwpFGCUACTLv--Xre8/view?usp=sharing"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hyperlink" Target="https://drive.google.com/file/d/181RsDC3Q62LfyJy1dDAW5hKe2Hy5vlR5/view?usp=sharing" TargetMode="External"/><Relationship Id="rId11" Type="http://schemas.openxmlformats.org/officeDocument/2006/relationships/hyperlink" Target="https://drive.google.com/file/d/1HXTl8DQFxv1NiRzMumBzouJJmqM1MyWD/view?usp=sharing" TargetMode="External"/><Relationship Id="rId5" Type="http://schemas.openxmlformats.org/officeDocument/2006/relationships/hyperlink" Target="https://www.cebrightfutures.org/fellow/bill-becker/" TargetMode="External"/><Relationship Id="rId15" Type="http://schemas.openxmlformats.org/officeDocument/2006/relationships/hyperlink" Target="https://drive.google.com/file/d/1nSX8Nm4lwP4EVU5LN-3mcL6uFxYz7aAZ/view?usp=drive_link" TargetMode="External"/><Relationship Id="rId10" Type="http://schemas.openxmlformats.org/officeDocument/2006/relationships/hyperlink" Target="https://drive.google.com/file/d/18WM_DBEzIajVM_Uotg049Qxeame8-6cz/view" TargetMode="External"/><Relationship Id="rId4" Type="http://schemas.openxmlformats.org/officeDocument/2006/relationships/hyperlink" Target="https://drive.google.com/file/d/1KFF_Vwh6FxstDvXA70IbgQi61KzIF5JS/view?usp=sharing" TargetMode="External"/><Relationship Id="rId9" Type="http://schemas.openxmlformats.org/officeDocument/2006/relationships/hyperlink" Target="https://drive.google.com/file/d/1je387MQWwGJuqdBSa_N1JRCnd8hZkOc4/view?usp=sharing" TargetMode="External"/><Relationship Id="rId14" Type="http://schemas.openxmlformats.org/officeDocument/2006/relationships/hyperlink" Target="https://drive.google.com/file/d/1meHG1vci4VaWOC-cRKlrAQSJrLGUDq9x/view?usp=sharin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s://www.valleyjournal.net/article/34049/Ronan-wins-2026-Academic-Bowl" TargetMode="External"/><Relationship Id="rId7" Type="http://schemas.openxmlformats.org/officeDocument/2006/relationships/hyperlink" Target="https://docs.google.com/presentation/d/1pVQ84ROYRFqGuXGlKG_02QizX6m5-QbD/edit?usp=sharing&amp;ouid=101386806642647449517&amp;rtpof=true&amp;sd=true" TargetMode="External"/><Relationship Id="rId12"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hyperlink" Target="https://docs.google.com/document/d/1P1vONvf_HxbmPm5cJuyyfNLlzMm0P1IcuESnRxM-9wg/edit?tab=t.0" TargetMode="External"/><Relationship Id="rId11" Type="http://schemas.openxmlformats.org/officeDocument/2006/relationships/hyperlink" Target="https://docs.google.com/presentation/d/1oei83afB9CMRSGQ8hwW8Zq8MQTCQcWMT/edit?usp=sharing&amp;ouid=101386806642647449517&amp;rtpof=true&amp;sd=true" TargetMode="External"/><Relationship Id="rId5" Type="http://schemas.openxmlformats.org/officeDocument/2006/relationships/hyperlink" Target="https://drive.google.com/file/d/1JGJ9Ef9xQ-DejnYF-oTqrAJk9X-yclaB/view?usp=sharing" TargetMode="External"/><Relationship Id="rId10" Type="http://schemas.openxmlformats.org/officeDocument/2006/relationships/image" Target="../media/image12.png"/><Relationship Id="rId4" Type="http://schemas.openxmlformats.org/officeDocument/2006/relationships/hyperlink" Target="https://www.youtube.com/watch?v=91-XGjs6OnM" TargetMode="External"/><Relationship Id="rId9" Type="http://schemas.openxmlformats.org/officeDocument/2006/relationships/hyperlink" Target="https://docs.google.com/presentation/d/1WzPjA05QndX878Pep8J2fUsGoR7Wkg3P/edit?usp=sharing&amp;ouid=101386806642647449517&amp;rtpof=true&amp;sd=tru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A597D97-203B-498B-95D3-E90DC961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6" name="Freeform: Shape 15">
            <a:extLst>
              <a:ext uri="{FF2B5EF4-FFF2-40B4-BE49-F238E27FC236}">
                <a16:creationId xmlns:a16="http://schemas.microsoft.com/office/drawing/2014/main" id="{6A6EF10E-DF41-4BD3-8EB4-6F646531DC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4272" cy="6858000"/>
          </a:xfrm>
          <a:custGeom>
            <a:avLst/>
            <a:gdLst>
              <a:gd name="connsiteX0" fmla="*/ 0 w 6244272"/>
              <a:gd name="connsiteY0" fmla="*/ 0 h 6858000"/>
              <a:gd name="connsiteX1" fmla="*/ 732568 w 6244272"/>
              <a:gd name="connsiteY1" fmla="*/ 0 h 6858000"/>
              <a:gd name="connsiteX2" fmla="*/ 947849 w 6244272"/>
              <a:gd name="connsiteY2" fmla="*/ 0 h 6858000"/>
              <a:gd name="connsiteX3" fmla="*/ 1823619 w 6244272"/>
              <a:gd name="connsiteY3" fmla="*/ 0 h 6858000"/>
              <a:gd name="connsiteX4" fmla="*/ 5235673 w 6244272"/>
              <a:gd name="connsiteY4" fmla="*/ 0 h 6858000"/>
              <a:gd name="connsiteX5" fmla="*/ 4933297 w 6244272"/>
              <a:gd name="connsiteY5" fmla="*/ 110269 h 6858000"/>
              <a:gd name="connsiteX6" fmla="*/ 4976910 w 6244272"/>
              <a:gd name="connsiteY6" fmla="*/ 135168 h 6858000"/>
              <a:gd name="connsiteX7" fmla="*/ 5238580 w 6244272"/>
              <a:gd name="connsiteY7" fmla="*/ 71141 h 6858000"/>
              <a:gd name="connsiteX8" fmla="*/ 5290914 w 6244272"/>
              <a:gd name="connsiteY8" fmla="*/ 88927 h 6858000"/>
              <a:gd name="connsiteX9" fmla="*/ 5264747 w 6244272"/>
              <a:gd name="connsiteY9" fmla="*/ 163625 h 6858000"/>
              <a:gd name="connsiteX10" fmla="*/ 5151357 w 6244272"/>
              <a:gd name="connsiteY10" fmla="*/ 192082 h 6858000"/>
              <a:gd name="connsiteX11" fmla="*/ 4974002 w 6244272"/>
              <a:gd name="connsiteY11" fmla="*/ 373491 h 6858000"/>
              <a:gd name="connsiteX12" fmla="*/ 5241488 w 6244272"/>
              <a:gd name="connsiteY12" fmla="*/ 352148 h 6858000"/>
              <a:gd name="connsiteX13" fmla="*/ 5288007 w 6244272"/>
              <a:gd name="connsiteY13" fmla="*/ 394834 h 6858000"/>
              <a:gd name="connsiteX14" fmla="*/ 5305452 w 6244272"/>
              <a:gd name="connsiteY14" fmla="*/ 451747 h 6858000"/>
              <a:gd name="connsiteX15" fmla="*/ 5383953 w 6244272"/>
              <a:gd name="connsiteY15" fmla="*/ 359262 h 6858000"/>
              <a:gd name="connsiteX16" fmla="*/ 5450825 w 6244272"/>
              <a:gd name="connsiteY16" fmla="*/ 334364 h 6858000"/>
              <a:gd name="connsiteX17" fmla="*/ 5471177 w 6244272"/>
              <a:gd name="connsiteY17" fmla="*/ 416176 h 6858000"/>
              <a:gd name="connsiteX18" fmla="*/ 5410121 w 6244272"/>
              <a:gd name="connsiteY18" fmla="*/ 505101 h 6858000"/>
              <a:gd name="connsiteX19" fmla="*/ 5247303 w 6244272"/>
              <a:gd name="connsiteY19" fmla="*/ 558458 h 6858000"/>
              <a:gd name="connsiteX20" fmla="*/ 5421750 w 6244272"/>
              <a:gd name="connsiteY20" fmla="*/ 558458 h 6858000"/>
              <a:gd name="connsiteX21" fmla="*/ 5622364 w 6244272"/>
              <a:gd name="connsiteY21" fmla="*/ 522887 h 6858000"/>
              <a:gd name="connsiteX22" fmla="*/ 5834608 w 6244272"/>
              <a:gd name="connsiteY22" fmla="*/ 533558 h 6858000"/>
              <a:gd name="connsiteX23" fmla="*/ 6035223 w 6244272"/>
              <a:gd name="connsiteY23" fmla="*/ 462417 h 6858000"/>
              <a:gd name="connsiteX24" fmla="*/ 6238745 w 6244272"/>
              <a:gd name="connsiteY24" fmla="*/ 465975 h 6858000"/>
              <a:gd name="connsiteX25" fmla="*/ 5337434 w 6244272"/>
              <a:gd name="connsiteY25" fmla="*/ 910606 h 6858000"/>
              <a:gd name="connsiteX26" fmla="*/ 5381046 w 6244272"/>
              <a:gd name="connsiteY26" fmla="*/ 921277 h 6858000"/>
              <a:gd name="connsiteX27" fmla="*/ 5439195 w 6244272"/>
              <a:gd name="connsiteY27" fmla="*/ 949734 h 6858000"/>
              <a:gd name="connsiteX28" fmla="*/ 5395583 w 6244272"/>
              <a:gd name="connsiteY28" fmla="*/ 1006647 h 6858000"/>
              <a:gd name="connsiteX29" fmla="*/ 5160079 w 6244272"/>
              <a:gd name="connsiteY29" fmla="*/ 1113358 h 6858000"/>
              <a:gd name="connsiteX30" fmla="*/ 5101930 w 6244272"/>
              <a:gd name="connsiteY30" fmla="*/ 1220069 h 6858000"/>
              <a:gd name="connsiteX31" fmla="*/ 5174617 w 6244272"/>
              <a:gd name="connsiteY31" fmla="*/ 1209399 h 6858000"/>
              <a:gd name="connsiteX32" fmla="*/ 5238580 w 6244272"/>
              <a:gd name="connsiteY32" fmla="*/ 1230741 h 6858000"/>
              <a:gd name="connsiteX33" fmla="*/ 5212414 w 6244272"/>
              <a:gd name="connsiteY33" fmla="*/ 1365909 h 6858000"/>
              <a:gd name="connsiteX34" fmla="*/ 4878056 w 6244272"/>
              <a:gd name="connsiteY34" fmla="*/ 1540204 h 6858000"/>
              <a:gd name="connsiteX35" fmla="*/ 4848982 w 6244272"/>
              <a:gd name="connsiteY35" fmla="*/ 1597117 h 6858000"/>
              <a:gd name="connsiteX36" fmla="*/ 4889686 w 6244272"/>
              <a:gd name="connsiteY36" fmla="*/ 1636245 h 6858000"/>
              <a:gd name="connsiteX37" fmla="*/ 4997261 w 6244272"/>
              <a:gd name="connsiteY37" fmla="*/ 1657587 h 6858000"/>
              <a:gd name="connsiteX38" fmla="*/ 4846074 w 6244272"/>
              <a:gd name="connsiteY38" fmla="*/ 1849668 h 6858000"/>
              <a:gd name="connsiteX39" fmla="*/ 4790832 w 6244272"/>
              <a:gd name="connsiteY39" fmla="*/ 1903025 h 6858000"/>
              <a:gd name="connsiteX40" fmla="*/ 4694886 w 6244272"/>
              <a:gd name="connsiteY40" fmla="*/ 1984836 h 6858000"/>
              <a:gd name="connsiteX41" fmla="*/ 4694886 w 6244272"/>
              <a:gd name="connsiteY41" fmla="*/ 2013292 h 6858000"/>
              <a:gd name="connsiteX42" fmla="*/ 4822814 w 6244272"/>
              <a:gd name="connsiteY42" fmla="*/ 2102219 h 6858000"/>
              <a:gd name="connsiteX43" fmla="*/ 5055411 w 6244272"/>
              <a:gd name="connsiteY43" fmla="*/ 2077320 h 6858000"/>
              <a:gd name="connsiteX44" fmla="*/ 4712331 w 6244272"/>
              <a:gd name="connsiteY44" fmla="*/ 2208931 h 6858000"/>
              <a:gd name="connsiteX45" fmla="*/ 5822979 w 6244272"/>
              <a:gd name="connsiteY45" fmla="*/ 1892353 h 6858000"/>
              <a:gd name="connsiteX46" fmla="*/ 5753200 w 6244272"/>
              <a:gd name="connsiteY46" fmla="*/ 1974165 h 6858000"/>
              <a:gd name="connsiteX47" fmla="*/ 5363601 w 6244272"/>
              <a:gd name="connsiteY47" fmla="*/ 2191146 h 6858000"/>
              <a:gd name="connsiteX48" fmla="*/ 5253118 w 6244272"/>
              <a:gd name="connsiteY48" fmla="*/ 2326314 h 6858000"/>
              <a:gd name="connsiteX49" fmla="*/ 5136819 w 6244272"/>
              <a:gd name="connsiteY49" fmla="*/ 2401012 h 6858000"/>
              <a:gd name="connsiteX50" fmla="*/ 4974002 w 6244272"/>
              <a:gd name="connsiteY50" fmla="*/ 2401012 h 6858000"/>
              <a:gd name="connsiteX51" fmla="*/ 4857704 w 6244272"/>
              <a:gd name="connsiteY51" fmla="*/ 2518395 h 6858000"/>
              <a:gd name="connsiteX52" fmla="*/ 4976910 w 6244272"/>
              <a:gd name="connsiteY52" fmla="*/ 2543294 h 6858000"/>
              <a:gd name="connsiteX53" fmla="*/ 5116467 w 6244272"/>
              <a:gd name="connsiteY53" fmla="*/ 2525509 h 6858000"/>
              <a:gd name="connsiteX54" fmla="*/ 5273470 w 6244272"/>
              <a:gd name="connsiteY54" fmla="*/ 2564636 h 6858000"/>
              <a:gd name="connsiteX55" fmla="*/ 5418843 w 6244272"/>
              <a:gd name="connsiteY55" fmla="*/ 2532623 h 6858000"/>
              <a:gd name="connsiteX56" fmla="*/ 5593290 w 6244272"/>
              <a:gd name="connsiteY56" fmla="*/ 2553965 h 6858000"/>
              <a:gd name="connsiteX57" fmla="*/ 5648532 w 6244272"/>
              <a:gd name="connsiteY57" fmla="*/ 2692689 h 6858000"/>
              <a:gd name="connsiteX58" fmla="*/ 5665976 w 6244272"/>
              <a:gd name="connsiteY58" fmla="*/ 2703362 h 6858000"/>
              <a:gd name="connsiteX59" fmla="*/ 5988704 w 6244272"/>
              <a:gd name="connsiteY59" fmla="*/ 2923898 h 6858000"/>
              <a:gd name="connsiteX60" fmla="*/ 6078835 w 6244272"/>
              <a:gd name="connsiteY60" fmla="*/ 2941684 h 6858000"/>
              <a:gd name="connsiteX61" fmla="*/ 5546771 w 6244272"/>
              <a:gd name="connsiteY61" fmla="*/ 3329402 h 6858000"/>
              <a:gd name="connsiteX62" fmla="*/ 5904388 w 6244272"/>
              <a:gd name="connsiteY62" fmla="*/ 3229805 h 6858000"/>
              <a:gd name="connsiteX63" fmla="*/ 5953814 w 6244272"/>
              <a:gd name="connsiteY63" fmla="*/ 3393429 h 6858000"/>
              <a:gd name="connsiteX64" fmla="*/ 5785182 w 6244272"/>
              <a:gd name="connsiteY64" fmla="*/ 3539269 h 6858000"/>
              <a:gd name="connsiteX65" fmla="*/ 5724125 w 6244272"/>
              <a:gd name="connsiteY65" fmla="*/ 3827390 h 6858000"/>
              <a:gd name="connsiteX66" fmla="*/ 5753200 w 6244272"/>
              <a:gd name="connsiteY66" fmla="*/ 4090612 h 6858000"/>
              <a:gd name="connsiteX67" fmla="*/ 5825886 w 6244272"/>
              <a:gd name="connsiteY67" fmla="*/ 4172424 h 6858000"/>
              <a:gd name="connsiteX68" fmla="*/ 5930554 w 6244272"/>
              <a:gd name="connsiteY68" fmla="*/ 4321821 h 6858000"/>
              <a:gd name="connsiteX69" fmla="*/ 5994519 w 6244272"/>
              <a:gd name="connsiteY69" fmla="*/ 4414305 h 6858000"/>
              <a:gd name="connsiteX70" fmla="*/ 6218393 w 6244272"/>
              <a:gd name="connsiteY70" fmla="*/ 4378734 h 6858000"/>
              <a:gd name="connsiteX71" fmla="*/ 5918925 w 6244272"/>
              <a:gd name="connsiteY71" fmla="*/ 4613499 h 6858000"/>
              <a:gd name="connsiteX72" fmla="*/ 6160243 w 6244272"/>
              <a:gd name="connsiteY72" fmla="*/ 4585042 h 6858000"/>
              <a:gd name="connsiteX73" fmla="*/ 6238745 w 6244272"/>
              <a:gd name="connsiteY73" fmla="*/ 4602828 h 6858000"/>
              <a:gd name="connsiteX74" fmla="*/ 6195133 w 6244272"/>
              <a:gd name="connsiteY74" fmla="*/ 4677526 h 6858000"/>
              <a:gd name="connsiteX75" fmla="*/ 6017778 w 6244272"/>
              <a:gd name="connsiteY75" fmla="*/ 4805580 h 6858000"/>
              <a:gd name="connsiteX76" fmla="*/ 5651439 w 6244272"/>
              <a:gd name="connsiteY76" fmla="*/ 5154171 h 6858000"/>
              <a:gd name="connsiteX77" fmla="*/ 6006149 w 6244272"/>
              <a:gd name="connsiteY77" fmla="*/ 4994104 h 6858000"/>
              <a:gd name="connsiteX78" fmla="*/ 5633994 w 6244272"/>
              <a:gd name="connsiteY78" fmla="*/ 5353367 h 6858000"/>
              <a:gd name="connsiteX79" fmla="*/ 5552586 w 6244272"/>
              <a:gd name="connsiteY79" fmla="*/ 5474306 h 6858000"/>
              <a:gd name="connsiteX80" fmla="*/ 5383953 w 6244272"/>
              <a:gd name="connsiteY80" fmla="*/ 5769542 h 6858000"/>
              <a:gd name="connsiteX81" fmla="*/ 5392675 w 6244272"/>
              <a:gd name="connsiteY81" fmla="*/ 5801555 h 6858000"/>
              <a:gd name="connsiteX82" fmla="*/ 5584568 w 6244272"/>
              <a:gd name="connsiteY82" fmla="*/ 5755314 h 6858000"/>
              <a:gd name="connsiteX83" fmla="*/ 5334526 w 6244272"/>
              <a:gd name="connsiteY83" fmla="*/ 6004307 h 6858000"/>
              <a:gd name="connsiteX84" fmla="*/ 5075763 w 6244272"/>
              <a:gd name="connsiteY84" fmla="*/ 6196388 h 6858000"/>
              <a:gd name="connsiteX85" fmla="*/ 5258933 w 6244272"/>
              <a:gd name="connsiteY85" fmla="*/ 6167932 h 6858000"/>
              <a:gd name="connsiteX86" fmla="*/ 5511881 w 6244272"/>
              <a:gd name="connsiteY86" fmla="*/ 6057663 h 6858000"/>
              <a:gd name="connsiteX87" fmla="*/ 5599105 w 6244272"/>
              <a:gd name="connsiteY87" fmla="*/ 6100347 h 6858000"/>
              <a:gd name="connsiteX88" fmla="*/ 5360693 w 6244272"/>
              <a:gd name="connsiteY88" fmla="*/ 6281757 h 6858000"/>
              <a:gd name="connsiteX89" fmla="*/ 5224043 w 6244272"/>
              <a:gd name="connsiteY89" fmla="*/ 6367127 h 6858000"/>
              <a:gd name="connsiteX90" fmla="*/ 5168801 w 6244272"/>
              <a:gd name="connsiteY90" fmla="*/ 6431153 h 6858000"/>
              <a:gd name="connsiteX91" fmla="*/ 5011799 w 6244272"/>
              <a:gd name="connsiteY91" fmla="*/ 6658805 h 6858000"/>
              <a:gd name="connsiteX92" fmla="*/ 4651275 w 6244272"/>
              <a:gd name="connsiteY92" fmla="*/ 6858000 h 6858000"/>
              <a:gd name="connsiteX93" fmla="*/ 1823619 w 6244272"/>
              <a:gd name="connsiteY93" fmla="*/ 6858000 h 6858000"/>
              <a:gd name="connsiteX94" fmla="*/ 947849 w 6244272"/>
              <a:gd name="connsiteY94" fmla="*/ 6858000 h 6858000"/>
              <a:gd name="connsiteX95" fmla="*/ 732568 w 6244272"/>
              <a:gd name="connsiteY95" fmla="*/ 6858000 h 6858000"/>
              <a:gd name="connsiteX96" fmla="*/ 0 w 6244272"/>
              <a:gd name="connsiteY9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6244272" h="6858000">
                <a:moveTo>
                  <a:pt x="0" y="0"/>
                </a:moveTo>
                <a:lnTo>
                  <a:pt x="732568" y="0"/>
                </a:lnTo>
                <a:lnTo>
                  <a:pt x="947849" y="0"/>
                </a:lnTo>
                <a:lnTo>
                  <a:pt x="1823619" y="0"/>
                </a:lnTo>
                <a:lnTo>
                  <a:pt x="5235673" y="0"/>
                </a:lnTo>
                <a:cubicBezTo>
                  <a:pt x="5133912" y="35571"/>
                  <a:pt x="5035058" y="78255"/>
                  <a:pt x="4933297" y="110269"/>
                </a:cubicBezTo>
                <a:cubicBezTo>
                  <a:pt x="4947835" y="145839"/>
                  <a:pt x="4962372" y="138725"/>
                  <a:pt x="4976910" y="135168"/>
                </a:cubicBezTo>
                <a:cubicBezTo>
                  <a:pt x="5064133" y="120941"/>
                  <a:pt x="5154264" y="110269"/>
                  <a:pt x="5238580" y="71141"/>
                </a:cubicBezTo>
                <a:cubicBezTo>
                  <a:pt x="5258933" y="64027"/>
                  <a:pt x="5282192" y="64027"/>
                  <a:pt x="5290914" y="88927"/>
                </a:cubicBezTo>
                <a:cubicBezTo>
                  <a:pt x="5305452" y="124497"/>
                  <a:pt x="5285100" y="145839"/>
                  <a:pt x="5264747" y="163625"/>
                </a:cubicBezTo>
                <a:cubicBezTo>
                  <a:pt x="5229858" y="195638"/>
                  <a:pt x="5189154" y="188525"/>
                  <a:pt x="5151357" y="192082"/>
                </a:cubicBezTo>
                <a:cubicBezTo>
                  <a:pt x="5046689" y="209867"/>
                  <a:pt x="4997261" y="259665"/>
                  <a:pt x="4974002" y="373491"/>
                </a:cubicBezTo>
                <a:cubicBezTo>
                  <a:pt x="5064133" y="327250"/>
                  <a:pt x="5154264" y="384162"/>
                  <a:pt x="5241488" y="352148"/>
                </a:cubicBezTo>
                <a:cubicBezTo>
                  <a:pt x="5264747" y="345034"/>
                  <a:pt x="5299637" y="355706"/>
                  <a:pt x="5288007" y="394834"/>
                </a:cubicBezTo>
                <a:cubicBezTo>
                  <a:pt x="5276378" y="430405"/>
                  <a:pt x="5238580" y="458860"/>
                  <a:pt x="5305452" y="451747"/>
                </a:cubicBezTo>
                <a:cubicBezTo>
                  <a:pt x="5354879" y="448189"/>
                  <a:pt x="5369416" y="405504"/>
                  <a:pt x="5383953" y="359262"/>
                </a:cubicBezTo>
                <a:cubicBezTo>
                  <a:pt x="5395583" y="334364"/>
                  <a:pt x="5427565" y="320135"/>
                  <a:pt x="5450825" y="334364"/>
                </a:cubicBezTo>
                <a:cubicBezTo>
                  <a:pt x="5479899" y="348592"/>
                  <a:pt x="5471177" y="387720"/>
                  <a:pt x="5471177" y="416176"/>
                </a:cubicBezTo>
                <a:cubicBezTo>
                  <a:pt x="5474085" y="469532"/>
                  <a:pt x="5450825" y="494431"/>
                  <a:pt x="5410121" y="505101"/>
                </a:cubicBezTo>
                <a:cubicBezTo>
                  <a:pt x="5360693" y="519330"/>
                  <a:pt x="5311267" y="537116"/>
                  <a:pt x="5247303" y="558458"/>
                </a:cubicBezTo>
                <a:cubicBezTo>
                  <a:pt x="5317082" y="594028"/>
                  <a:pt x="5369416" y="586915"/>
                  <a:pt x="5421750" y="558458"/>
                </a:cubicBezTo>
                <a:cubicBezTo>
                  <a:pt x="5485714" y="526444"/>
                  <a:pt x="5570030" y="483759"/>
                  <a:pt x="5622364" y="522887"/>
                </a:cubicBezTo>
                <a:cubicBezTo>
                  <a:pt x="5700865" y="579800"/>
                  <a:pt x="5764829" y="544229"/>
                  <a:pt x="5834608" y="533558"/>
                </a:cubicBezTo>
                <a:cubicBezTo>
                  <a:pt x="5979982" y="512216"/>
                  <a:pt x="5889850" y="480203"/>
                  <a:pt x="6035223" y="462417"/>
                </a:cubicBezTo>
                <a:cubicBezTo>
                  <a:pt x="6093372" y="455303"/>
                  <a:pt x="6154429" y="426847"/>
                  <a:pt x="6238745" y="465975"/>
                </a:cubicBezTo>
                <a:cubicBezTo>
                  <a:pt x="5857868" y="672284"/>
                  <a:pt x="5677606" y="658055"/>
                  <a:pt x="5337434" y="910606"/>
                </a:cubicBezTo>
                <a:cubicBezTo>
                  <a:pt x="5351971" y="935506"/>
                  <a:pt x="5366508" y="924835"/>
                  <a:pt x="5381046" y="921277"/>
                </a:cubicBezTo>
                <a:cubicBezTo>
                  <a:pt x="5404305" y="917720"/>
                  <a:pt x="5433380" y="903491"/>
                  <a:pt x="5439195" y="949734"/>
                </a:cubicBezTo>
                <a:cubicBezTo>
                  <a:pt x="5442103" y="985305"/>
                  <a:pt x="5424657" y="1003089"/>
                  <a:pt x="5395583" y="1006647"/>
                </a:cubicBezTo>
                <a:cubicBezTo>
                  <a:pt x="5311267" y="1020875"/>
                  <a:pt x="5235673" y="1070674"/>
                  <a:pt x="5160079" y="1113358"/>
                </a:cubicBezTo>
                <a:cubicBezTo>
                  <a:pt x="5125190" y="1131144"/>
                  <a:pt x="5087393" y="1156043"/>
                  <a:pt x="5101930" y="1220069"/>
                </a:cubicBezTo>
                <a:cubicBezTo>
                  <a:pt x="5131004" y="1237855"/>
                  <a:pt x="5151357" y="1212955"/>
                  <a:pt x="5174617" y="1209399"/>
                </a:cubicBezTo>
                <a:cubicBezTo>
                  <a:pt x="5197876" y="1205842"/>
                  <a:pt x="5253118" y="1220069"/>
                  <a:pt x="5238580" y="1230741"/>
                </a:cubicBezTo>
                <a:cubicBezTo>
                  <a:pt x="5171709" y="1269868"/>
                  <a:pt x="5293822" y="1365909"/>
                  <a:pt x="5212414" y="1365909"/>
                </a:cubicBezTo>
                <a:cubicBezTo>
                  <a:pt x="5078671" y="1365909"/>
                  <a:pt x="5005984" y="1536647"/>
                  <a:pt x="4878056" y="1540204"/>
                </a:cubicBezTo>
                <a:cubicBezTo>
                  <a:pt x="4857704" y="1540204"/>
                  <a:pt x="4848982" y="1572219"/>
                  <a:pt x="4848982" y="1597117"/>
                </a:cubicBezTo>
                <a:cubicBezTo>
                  <a:pt x="4848982" y="1629132"/>
                  <a:pt x="4869333" y="1632688"/>
                  <a:pt x="4889686" y="1636245"/>
                </a:cubicBezTo>
                <a:cubicBezTo>
                  <a:pt x="4921668" y="1639802"/>
                  <a:pt x="4956557" y="1597117"/>
                  <a:pt x="4997261" y="1657587"/>
                </a:cubicBezTo>
                <a:cubicBezTo>
                  <a:pt x="4921668" y="1693158"/>
                  <a:pt x="4843167" y="1728729"/>
                  <a:pt x="4846074" y="1849668"/>
                </a:cubicBezTo>
                <a:cubicBezTo>
                  <a:pt x="4846074" y="1881683"/>
                  <a:pt x="4814092" y="1895910"/>
                  <a:pt x="4790832" y="1903025"/>
                </a:cubicBezTo>
                <a:cubicBezTo>
                  <a:pt x="4750128" y="1917252"/>
                  <a:pt x="4718146" y="1938595"/>
                  <a:pt x="4694886" y="1984836"/>
                </a:cubicBezTo>
                <a:cubicBezTo>
                  <a:pt x="4694886" y="1995507"/>
                  <a:pt x="4694886" y="2002622"/>
                  <a:pt x="4694886" y="2013292"/>
                </a:cubicBezTo>
                <a:cubicBezTo>
                  <a:pt x="4700701" y="2123562"/>
                  <a:pt x="4758850" y="2120004"/>
                  <a:pt x="4822814" y="2102219"/>
                </a:cubicBezTo>
                <a:cubicBezTo>
                  <a:pt x="4898408" y="2080877"/>
                  <a:pt x="4974002" y="2038192"/>
                  <a:pt x="5055411" y="2077320"/>
                </a:cubicBezTo>
                <a:cubicBezTo>
                  <a:pt x="4942020" y="2130676"/>
                  <a:pt x="4817000" y="2134233"/>
                  <a:pt x="4712331" y="2208931"/>
                </a:cubicBezTo>
                <a:cubicBezTo>
                  <a:pt x="5101930" y="2223159"/>
                  <a:pt x="5445010" y="1984836"/>
                  <a:pt x="5822979" y="1892353"/>
                </a:cubicBezTo>
                <a:cubicBezTo>
                  <a:pt x="5811349" y="1952823"/>
                  <a:pt x="5779367" y="1967051"/>
                  <a:pt x="5753200" y="1974165"/>
                </a:cubicBezTo>
                <a:cubicBezTo>
                  <a:pt x="5613642" y="2020407"/>
                  <a:pt x="5491529" y="2112891"/>
                  <a:pt x="5363601" y="2191146"/>
                </a:cubicBezTo>
                <a:cubicBezTo>
                  <a:pt x="5311267" y="2223159"/>
                  <a:pt x="5273470" y="2258731"/>
                  <a:pt x="5253118" y="2326314"/>
                </a:cubicBezTo>
                <a:cubicBezTo>
                  <a:pt x="5235673" y="2390340"/>
                  <a:pt x="5200783" y="2418796"/>
                  <a:pt x="5136819" y="2401012"/>
                </a:cubicBezTo>
                <a:cubicBezTo>
                  <a:pt x="5084485" y="2386784"/>
                  <a:pt x="5029243" y="2393898"/>
                  <a:pt x="4974002" y="2401012"/>
                </a:cubicBezTo>
                <a:cubicBezTo>
                  <a:pt x="4912946" y="2408126"/>
                  <a:pt x="4843167" y="2479267"/>
                  <a:pt x="4857704" y="2518395"/>
                </a:cubicBezTo>
                <a:cubicBezTo>
                  <a:pt x="4886778" y="2582422"/>
                  <a:pt x="4936205" y="2550408"/>
                  <a:pt x="4976910" y="2543294"/>
                </a:cubicBezTo>
                <a:cubicBezTo>
                  <a:pt x="5026336" y="2536181"/>
                  <a:pt x="5116467" y="2518395"/>
                  <a:pt x="5116467" y="2525509"/>
                </a:cubicBezTo>
                <a:cubicBezTo>
                  <a:pt x="5148450" y="2685576"/>
                  <a:pt x="5221136" y="2564636"/>
                  <a:pt x="5273470" y="2564636"/>
                </a:cubicBezTo>
                <a:cubicBezTo>
                  <a:pt x="5322897" y="2564636"/>
                  <a:pt x="5372323" y="2546851"/>
                  <a:pt x="5418843" y="2532623"/>
                </a:cubicBezTo>
                <a:cubicBezTo>
                  <a:pt x="5479899" y="2514837"/>
                  <a:pt x="5535140" y="2546851"/>
                  <a:pt x="5593290" y="2553965"/>
                </a:cubicBezTo>
                <a:cubicBezTo>
                  <a:pt x="5645624" y="2561080"/>
                  <a:pt x="5616550" y="2653563"/>
                  <a:pt x="5648532" y="2692689"/>
                </a:cubicBezTo>
                <a:cubicBezTo>
                  <a:pt x="5654346" y="2703362"/>
                  <a:pt x="5660161" y="2703362"/>
                  <a:pt x="5665976" y="2703362"/>
                </a:cubicBezTo>
                <a:cubicBezTo>
                  <a:pt x="5683421" y="2980812"/>
                  <a:pt x="5988704" y="2913227"/>
                  <a:pt x="5988704" y="2923898"/>
                </a:cubicBezTo>
                <a:cubicBezTo>
                  <a:pt x="6014871" y="2941684"/>
                  <a:pt x="6046853" y="2899000"/>
                  <a:pt x="6078835" y="2941684"/>
                </a:cubicBezTo>
                <a:cubicBezTo>
                  <a:pt x="5942185" y="3137322"/>
                  <a:pt x="5732847" y="3183563"/>
                  <a:pt x="5546771" y="3329402"/>
                </a:cubicBezTo>
                <a:cubicBezTo>
                  <a:pt x="5700865" y="3379202"/>
                  <a:pt x="5790997" y="3208463"/>
                  <a:pt x="5904388" y="3229805"/>
                </a:cubicBezTo>
                <a:cubicBezTo>
                  <a:pt x="5959629" y="3283162"/>
                  <a:pt x="5793904" y="3368530"/>
                  <a:pt x="5953814" y="3393429"/>
                </a:cubicBezTo>
                <a:cubicBezTo>
                  <a:pt x="5884036" y="3439672"/>
                  <a:pt x="5834608" y="3485914"/>
                  <a:pt x="5785182" y="3539269"/>
                </a:cubicBezTo>
                <a:cubicBezTo>
                  <a:pt x="5700865" y="3635309"/>
                  <a:pt x="5683421" y="3699337"/>
                  <a:pt x="5724125" y="3827390"/>
                </a:cubicBezTo>
                <a:cubicBezTo>
                  <a:pt x="5750293" y="3912759"/>
                  <a:pt x="5788089" y="3991015"/>
                  <a:pt x="5753200" y="4090612"/>
                </a:cubicBezTo>
                <a:cubicBezTo>
                  <a:pt x="5729940" y="4158196"/>
                  <a:pt x="5738663" y="4204438"/>
                  <a:pt x="5825886" y="4172424"/>
                </a:cubicBezTo>
                <a:cubicBezTo>
                  <a:pt x="5918925" y="4140411"/>
                  <a:pt x="5953814" y="4200882"/>
                  <a:pt x="5930554" y="4321821"/>
                </a:cubicBezTo>
                <a:cubicBezTo>
                  <a:pt x="5916018" y="4400076"/>
                  <a:pt x="5930554" y="4424975"/>
                  <a:pt x="5994519" y="4414305"/>
                </a:cubicBezTo>
                <a:cubicBezTo>
                  <a:pt x="6064297" y="4403633"/>
                  <a:pt x="6131169" y="4353835"/>
                  <a:pt x="6218393" y="4378734"/>
                </a:cubicBezTo>
                <a:cubicBezTo>
                  <a:pt x="6148614" y="4521016"/>
                  <a:pt x="6000333" y="4478331"/>
                  <a:pt x="5918925" y="4613499"/>
                </a:cubicBezTo>
                <a:cubicBezTo>
                  <a:pt x="6014871" y="4613499"/>
                  <a:pt x="6090465" y="4613499"/>
                  <a:pt x="6160243" y="4585042"/>
                </a:cubicBezTo>
                <a:cubicBezTo>
                  <a:pt x="6189318" y="4574373"/>
                  <a:pt x="6221300" y="4560144"/>
                  <a:pt x="6238745" y="4602828"/>
                </a:cubicBezTo>
                <a:cubicBezTo>
                  <a:pt x="6259098" y="4652628"/>
                  <a:pt x="6218393" y="4670412"/>
                  <a:pt x="6195133" y="4677526"/>
                </a:cubicBezTo>
                <a:cubicBezTo>
                  <a:pt x="6128261" y="4702425"/>
                  <a:pt x="6075928" y="4759339"/>
                  <a:pt x="6017778" y="4805580"/>
                </a:cubicBezTo>
                <a:cubicBezTo>
                  <a:pt x="5892758" y="4905177"/>
                  <a:pt x="5756107" y="4990547"/>
                  <a:pt x="5651439" y="5154171"/>
                </a:cubicBezTo>
                <a:cubicBezTo>
                  <a:pt x="5782275" y="5111487"/>
                  <a:pt x="5881128" y="5011889"/>
                  <a:pt x="6006149" y="4994104"/>
                </a:cubicBezTo>
                <a:cubicBezTo>
                  <a:pt x="5898572" y="5143500"/>
                  <a:pt x="5761922" y="5243097"/>
                  <a:pt x="5633994" y="5353367"/>
                </a:cubicBezTo>
                <a:cubicBezTo>
                  <a:pt x="5596197" y="5385379"/>
                  <a:pt x="5558400" y="5406721"/>
                  <a:pt x="5552586" y="5474306"/>
                </a:cubicBezTo>
                <a:cubicBezTo>
                  <a:pt x="5535140" y="5605917"/>
                  <a:pt x="5488622" y="5712629"/>
                  <a:pt x="5383953" y="5769542"/>
                </a:cubicBezTo>
                <a:cubicBezTo>
                  <a:pt x="5383953" y="5769542"/>
                  <a:pt x="5389768" y="5790884"/>
                  <a:pt x="5392675" y="5801555"/>
                </a:cubicBezTo>
                <a:cubicBezTo>
                  <a:pt x="5456640" y="5805112"/>
                  <a:pt x="5506066" y="5726858"/>
                  <a:pt x="5584568" y="5755314"/>
                </a:cubicBezTo>
                <a:cubicBezTo>
                  <a:pt x="5506066" y="5862025"/>
                  <a:pt x="5442103" y="5954508"/>
                  <a:pt x="5334526" y="6004307"/>
                </a:cubicBezTo>
                <a:cubicBezTo>
                  <a:pt x="5247303" y="6043434"/>
                  <a:pt x="5139727" y="6068335"/>
                  <a:pt x="5075763" y="6196388"/>
                </a:cubicBezTo>
                <a:cubicBezTo>
                  <a:pt x="5148450" y="6221287"/>
                  <a:pt x="5203691" y="6189274"/>
                  <a:pt x="5258933" y="6167932"/>
                </a:cubicBezTo>
                <a:cubicBezTo>
                  <a:pt x="5343249" y="6132361"/>
                  <a:pt x="5427565" y="6093234"/>
                  <a:pt x="5511881" y="6057663"/>
                </a:cubicBezTo>
                <a:cubicBezTo>
                  <a:pt x="5543864" y="6043434"/>
                  <a:pt x="5578753" y="6036320"/>
                  <a:pt x="5599105" y="6100347"/>
                </a:cubicBezTo>
                <a:cubicBezTo>
                  <a:pt x="5491529" y="6114575"/>
                  <a:pt x="5427565" y="6199945"/>
                  <a:pt x="5360693" y="6281757"/>
                </a:cubicBezTo>
                <a:cubicBezTo>
                  <a:pt x="5322897" y="6327999"/>
                  <a:pt x="5290914" y="6388469"/>
                  <a:pt x="5224043" y="6367127"/>
                </a:cubicBezTo>
                <a:cubicBezTo>
                  <a:pt x="5189154" y="6356456"/>
                  <a:pt x="5165894" y="6388469"/>
                  <a:pt x="5168801" y="6431153"/>
                </a:cubicBezTo>
                <a:cubicBezTo>
                  <a:pt x="5183339" y="6580550"/>
                  <a:pt x="5099022" y="6630349"/>
                  <a:pt x="5011799" y="6658805"/>
                </a:cubicBezTo>
                <a:cubicBezTo>
                  <a:pt x="4883871" y="6701489"/>
                  <a:pt x="4770480" y="6786859"/>
                  <a:pt x="4651275" y="6858000"/>
                </a:cubicBezTo>
                <a:lnTo>
                  <a:pt x="1823619" y="6858000"/>
                </a:lnTo>
                <a:lnTo>
                  <a:pt x="947849" y="6858000"/>
                </a:lnTo>
                <a:lnTo>
                  <a:pt x="732568"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8" name="Content Placeholder 4" descr="A logo of a globe with a gold circle&#10;&#10;Description automatically generated">
            <a:extLst>
              <a:ext uri="{FF2B5EF4-FFF2-40B4-BE49-F238E27FC236}">
                <a16:creationId xmlns:a16="http://schemas.microsoft.com/office/drawing/2014/main" id="{8F6A0FD6-CAA6-E06C-127E-B5E87D24752D}"/>
              </a:ext>
            </a:extLst>
          </p:cNvPr>
          <p:cNvPicPr>
            <a:picLocks noChangeAspect="1"/>
          </p:cNvPicPr>
          <p:nvPr/>
        </p:nvPicPr>
        <p:blipFill>
          <a:blip r:embed="rId3"/>
          <a:stretch>
            <a:fillRect/>
          </a:stretch>
        </p:blipFill>
        <p:spPr>
          <a:xfrm>
            <a:off x="-52840" y="-37820"/>
            <a:ext cx="1335087" cy="1335087"/>
          </a:xfrm>
          <a:prstGeom prst="rect">
            <a:avLst/>
          </a:prstGeom>
        </p:spPr>
      </p:pic>
      <p:sp>
        <p:nvSpPr>
          <p:cNvPr id="27" name="TextBox 26">
            <a:extLst>
              <a:ext uri="{FF2B5EF4-FFF2-40B4-BE49-F238E27FC236}">
                <a16:creationId xmlns:a16="http://schemas.microsoft.com/office/drawing/2014/main" id="{42902A41-ED3C-C6A8-73AC-27BFBFD6BE13}"/>
              </a:ext>
            </a:extLst>
          </p:cNvPr>
          <p:cNvSpPr txBox="1"/>
          <p:nvPr/>
        </p:nvSpPr>
        <p:spPr>
          <a:xfrm>
            <a:off x="1191927" y="218868"/>
            <a:ext cx="9611167" cy="2492990"/>
          </a:xfrm>
          <a:prstGeom prst="rect">
            <a:avLst/>
          </a:prstGeom>
          <a:noFill/>
        </p:spPr>
        <p:txBody>
          <a:bodyPr wrap="square" rtlCol="0">
            <a:spAutoFit/>
          </a:bodyPr>
          <a:lstStyle/>
          <a:p>
            <a:pPr algn="ctr"/>
            <a:r>
              <a:rPr lang="en-US" sz="2600" b="1" dirty="0">
                <a:latin typeface="Times New Roman" panose="02020603050405020304" pitchFamily="18" charset="0"/>
                <a:cs typeface="Times New Roman" panose="02020603050405020304" pitchFamily="18" charset="0"/>
              </a:rPr>
              <a:t>Rober Noyce Teacher Scholarship Program Track 3: Master Teaching Fellowships at Montana State University – Round 1</a:t>
            </a:r>
          </a:p>
          <a:p>
            <a:pPr algn="ctr"/>
            <a:r>
              <a:rPr lang="en-US" sz="2600" i="1" dirty="0">
                <a:latin typeface="Times New Roman" panose="02020603050405020304" pitchFamily="18" charset="0"/>
                <a:cs typeface="Times New Roman" panose="02020603050405020304" pitchFamily="18" charset="0"/>
              </a:rPr>
              <a:t>Rural and American Indian School Educators as Science, Technology, Engineering, and Mathematics Leaders (RAISE STEM Leaders)</a:t>
            </a:r>
          </a:p>
          <a:p>
            <a:pPr algn="ctr"/>
            <a:r>
              <a:rPr lang="en-US" sz="2600" dirty="0">
                <a:latin typeface="Times New Roman" panose="02020603050405020304" pitchFamily="18" charset="0"/>
                <a:cs typeface="Times New Roman" panose="02020603050405020304" pitchFamily="18" charset="0"/>
                <a:hlinkClick r:id="rId4"/>
              </a:rPr>
              <a:t>https://www.montana.edu/smrc/noyce/</a:t>
            </a:r>
            <a:endParaRPr lang="en-US" sz="2600" dirty="0">
              <a:latin typeface="Times New Roman" panose="02020603050405020304" pitchFamily="18" charset="0"/>
              <a:cs typeface="Times New Roman" panose="02020603050405020304" pitchFamily="18" charset="0"/>
            </a:endParaRPr>
          </a:p>
          <a:p>
            <a:pPr algn="ctr"/>
            <a:r>
              <a:rPr lang="en-US" sz="2600" dirty="0">
                <a:latin typeface="Times New Roman" panose="02020603050405020304" pitchFamily="18" charset="0"/>
                <a:cs typeface="Times New Roman" panose="02020603050405020304" pitchFamily="18" charset="0"/>
              </a:rPr>
              <a:t>(NSF Award No. 2345186)</a:t>
            </a:r>
          </a:p>
        </p:txBody>
      </p:sp>
      <p:pic>
        <p:nvPicPr>
          <p:cNvPr id="6" name="Picture 5" descr="A blue and yellow logo&#10;&#10;Description automatically generated">
            <a:extLst>
              <a:ext uri="{FF2B5EF4-FFF2-40B4-BE49-F238E27FC236}">
                <a16:creationId xmlns:a16="http://schemas.microsoft.com/office/drawing/2014/main" id="{52730EB4-CB79-5E1A-A1AC-A09AD8BA5E26}"/>
              </a:ext>
            </a:extLst>
          </p:cNvPr>
          <p:cNvPicPr>
            <a:picLocks noChangeAspect="1"/>
          </p:cNvPicPr>
          <p:nvPr/>
        </p:nvPicPr>
        <p:blipFill>
          <a:blip r:embed="rId5"/>
          <a:stretch>
            <a:fillRect/>
          </a:stretch>
        </p:blipFill>
        <p:spPr>
          <a:xfrm>
            <a:off x="10803095" y="460873"/>
            <a:ext cx="1236759" cy="1260543"/>
          </a:xfrm>
          <a:prstGeom prst="rect">
            <a:avLst/>
          </a:prstGeom>
        </p:spPr>
      </p:pic>
      <p:sp>
        <p:nvSpPr>
          <p:cNvPr id="12" name="TextBox 11">
            <a:extLst>
              <a:ext uri="{FF2B5EF4-FFF2-40B4-BE49-F238E27FC236}">
                <a16:creationId xmlns:a16="http://schemas.microsoft.com/office/drawing/2014/main" id="{C6F13352-51D7-2CC7-7B3F-906DC863CA3F}"/>
              </a:ext>
            </a:extLst>
          </p:cNvPr>
          <p:cNvSpPr txBox="1"/>
          <p:nvPr/>
        </p:nvSpPr>
        <p:spPr>
          <a:xfrm>
            <a:off x="135651" y="3555369"/>
            <a:ext cx="5683257" cy="1938992"/>
          </a:xfrm>
          <a:prstGeom prst="rect">
            <a:avLst/>
          </a:prstGeom>
          <a:noFill/>
        </p:spPr>
        <p:txBody>
          <a:bodyPr wrap="square" rtlCol="0">
            <a:spAutoFit/>
          </a:bodyPr>
          <a:lstStyle/>
          <a:p>
            <a:pPr algn="ctr"/>
            <a:r>
              <a:rPr lang="en-US" sz="2400" b="1" dirty="0">
                <a:solidFill>
                  <a:srgbClr val="1F1F1F"/>
                </a:solidFill>
                <a:latin typeface="Times New Roman" panose="02020603050405020304" pitchFamily="18" charset="0"/>
                <a:cs typeface="Times New Roman" panose="02020603050405020304" pitchFamily="18" charset="0"/>
              </a:rPr>
              <a:t>MSU </a:t>
            </a:r>
            <a:r>
              <a:rPr lang="en-US" sz="2400" b="1" i="0" dirty="0">
                <a:solidFill>
                  <a:srgbClr val="1F1F1F"/>
                </a:solidFill>
                <a:effectLst/>
                <a:latin typeface="Times New Roman" panose="02020603050405020304" pitchFamily="18" charset="0"/>
                <a:cs typeface="Times New Roman" panose="02020603050405020304" pitchFamily="18" charset="0"/>
              </a:rPr>
              <a:t>Noyce Master Teaching Fellows </a:t>
            </a:r>
            <a:br>
              <a:rPr lang="en-US" sz="2400" b="1" i="0" dirty="0">
                <a:solidFill>
                  <a:srgbClr val="1F1F1F"/>
                </a:solidFill>
                <a:effectLst/>
                <a:latin typeface="Times New Roman" panose="02020603050405020304" pitchFamily="18" charset="0"/>
                <a:cs typeface="Times New Roman" panose="02020603050405020304" pitchFamily="18" charset="0"/>
              </a:rPr>
            </a:br>
            <a:r>
              <a:rPr lang="en-US" sz="2400" b="1" i="0" dirty="0">
                <a:solidFill>
                  <a:srgbClr val="1F1F1F"/>
                </a:solidFill>
                <a:effectLst/>
                <a:latin typeface="Times New Roman" panose="02020603050405020304" pitchFamily="18" charset="0"/>
                <a:cs typeface="Times New Roman" panose="02020603050405020304" pitchFamily="18" charset="0"/>
              </a:rPr>
              <a:t>Town Hall Meeting &amp; Reception Dinner</a:t>
            </a:r>
          </a:p>
          <a:p>
            <a:pPr algn="ctr"/>
            <a:r>
              <a:rPr lang="en-US" sz="2400" b="1" dirty="0">
                <a:solidFill>
                  <a:srgbClr val="1F1F1F"/>
                </a:solidFill>
                <a:latin typeface="Times New Roman" panose="02020603050405020304" pitchFamily="18" charset="0"/>
                <a:cs typeface="Times New Roman" panose="02020603050405020304" pitchFamily="18" charset="0"/>
              </a:rPr>
              <a:t>Tuesday, Aug. 4, 2026</a:t>
            </a:r>
          </a:p>
          <a:p>
            <a:pPr algn="ctr"/>
            <a:r>
              <a:rPr lang="en-US" sz="2400" b="1" dirty="0">
                <a:solidFill>
                  <a:srgbClr val="1F1F1F"/>
                </a:solidFill>
                <a:latin typeface="Times New Roman" panose="02020603050405020304" pitchFamily="18" charset="0"/>
                <a:cs typeface="Times New Roman" panose="02020603050405020304" pitchFamily="18" charset="0"/>
              </a:rPr>
              <a:t>4:30 – 6:30 PM</a:t>
            </a:r>
          </a:p>
          <a:p>
            <a:pPr algn="ctr"/>
            <a:r>
              <a:rPr lang="en-US" sz="2400" b="1" dirty="0">
                <a:solidFill>
                  <a:srgbClr val="1F1F1F"/>
                </a:solidFill>
                <a:latin typeface="Times New Roman" panose="02020603050405020304" pitchFamily="18" charset="0"/>
                <a:cs typeface="Times New Roman" panose="02020603050405020304" pitchFamily="18" charset="0"/>
              </a:rPr>
              <a:t>AIH 166, MSU</a:t>
            </a:r>
          </a:p>
        </p:txBody>
      </p:sp>
      <p:pic>
        <p:nvPicPr>
          <p:cNvPr id="5" name="Picture 4" descr="A map of the state of montana&#10;&#10;AI-generated content may be incorrect.">
            <a:extLst>
              <a:ext uri="{FF2B5EF4-FFF2-40B4-BE49-F238E27FC236}">
                <a16:creationId xmlns:a16="http://schemas.microsoft.com/office/drawing/2014/main" id="{E7B89667-6B85-BD64-90B2-5CFF16D3447C}"/>
              </a:ext>
            </a:extLst>
          </p:cNvPr>
          <p:cNvPicPr>
            <a:picLocks noChangeAspect="1"/>
          </p:cNvPicPr>
          <p:nvPr/>
        </p:nvPicPr>
        <p:blipFill>
          <a:blip r:embed="rId6"/>
          <a:stretch>
            <a:fillRect/>
          </a:stretch>
        </p:blipFill>
        <p:spPr>
          <a:xfrm>
            <a:off x="5789277" y="2953863"/>
            <a:ext cx="6402723" cy="3829585"/>
          </a:xfrm>
          <a:prstGeom prst="rect">
            <a:avLst/>
          </a:prstGeom>
        </p:spPr>
      </p:pic>
    </p:spTree>
    <p:extLst>
      <p:ext uri="{BB962C8B-B14F-4D97-AF65-F5344CB8AC3E}">
        <p14:creationId xmlns:p14="http://schemas.microsoft.com/office/powerpoint/2010/main" val="68866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Google Shape;155;g3e71f557c01_0_7"/>
          <p:cNvPicPr preferRelativeResize="0"/>
          <p:nvPr/>
        </p:nvPicPr>
        <p:blipFill>
          <a:blip r:embed="rId3">
            <a:alphaModFix/>
          </a:blip>
          <a:stretch>
            <a:fillRect/>
          </a:stretch>
        </p:blipFill>
        <p:spPr>
          <a:xfrm>
            <a:off x="1747162" y="4739037"/>
            <a:ext cx="3011400" cy="2258550"/>
          </a:xfrm>
          <a:prstGeom prst="rect">
            <a:avLst/>
          </a:prstGeom>
          <a:noFill/>
          <a:ln w="76200" cap="flat" cmpd="sng">
            <a:solidFill>
              <a:schemeClr val="lt2"/>
            </a:solidFill>
            <a:prstDash val="solid"/>
            <a:round/>
            <a:headEnd type="none" w="sm" len="sm"/>
            <a:tailEnd type="none" w="sm" len="sm"/>
          </a:ln>
        </p:spPr>
      </p:pic>
      <p:pic>
        <p:nvPicPr>
          <p:cNvPr id="156" name="Google Shape;156;g3e71f557c01_0_7"/>
          <p:cNvPicPr preferRelativeResize="0"/>
          <p:nvPr/>
        </p:nvPicPr>
        <p:blipFill>
          <a:blip r:embed="rId4">
            <a:alphaModFix/>
          </a:blip>
          <a:stretch>
            <a:fillRect/>
          </a:stretch>
        </p:blipFill>
        <p:spPr>
          <a:xfrm rot="1080741">
            <a:off x="4590314" y="3846001"/>
            <a:ext cx="3011398" cy="2258548"/>
          </a:xfrm>
          <a:prstGeom prst="rect">
            <a:avLst/>
          </a:prstGeom>
          <a:noFill/>
          <a:ln w="76200" cap="flat" cmpd="sng">
            <a:solidFill>
              <a:schemeClr val="lt2"/>
            </a:solidFill>
            <a:prstDash val="solid"/>
            <a:round/>
            <a:headEnd type="none" w="sm" len="sm"/>
            <a:tailEnd type="none" w="sm" len="sm"/>
          </a:ln>
        </p:spPr>
      </p:pic>
      <p:pic>
        <p:nvPicPr>
          <p:cNvPr id="157" name="Google Shape;157;g3e71f557c01_0_7"/>
          <p:cNvPicPr preferRelativeResize="0"/>
          <p:nvPr/>
        </p:nvPicPr>
        <p:blipFill rotWithShape="1">
          <a:blip r:embed="rId5">
            <a:alphaModFix/>
          </a:blip>
          <a:srcRect l="12181" t="25711"/>
          <a:stretch/>
        </p:blipFill>
        <p:spPr>
          <a:xfrm rot="747225">
            <a:off x="7184115" y="566603"/>
            <a:ext cx="3011405" cy="1910527"/>
          </a:xfrm>
          <a:prstGeom prst="rect">
            <a:avLst/>
          </a:prstGeom>
          <a:noFill/>
          <a:ln w="76200" cap="flat" cmpd="sng">
            <a:solidFill>
              <a:schemeClr val="lt2"/>
            </a:solidFill>
            <a:prstDash val="solid"/>
            <a:round/>
            <a:headEnd type="none" w="sm" len="sm"/>
            <a:tailEnd type="none" w="sm" len="sm"/>
          </a:ln>
        </p:spPr>
      </p:pic>
      <p:pic>
        <p:nvPicPr>
          <p:cNvPr id="158" name="Google Shape;158;g3e71f557c01_0_7"/>
          <p:cNvPicPr preferRelativeResize="0"/>
          <p:nvPr/>
        </p:nvPicPr>
        <p:blipFill rotWithShape="1">
          <a:blip r:embed="rId6">
            <a:alphaModFix/>
          </a:blip>
          <a:srcRect t="33115"/>
          <a:stretch/>
        </p:blipFill>
        <p:spPr>
          <a:xfrm>
            <a:off x="1804947" y="264376"/>
            <a:ext cx="4880424" cy="2448177"/>
          </a:xfrm>
          <a:prstGeom prst="rect">
            <a:avLst/>
          </a:prstGeom>
          <a:noFill/>
          <a:ln w="76200" cap="flat" cmpd="sng">
            <a:solidFill>
              <a:schemeClr val="lt2"/>
            </a:solidFill>
            <a:prstDash val="solid"/>
            <a:round/>
            <a:headEnd type="none" w="sm" len="sm"/>
            <a:tailEnd type="none" w="sm" len="sm"/>
          </a:ln>
        </p:spPr>
      </p:pic>
      <p:pic>
        <p:nvPicPr>
          <p:cNvPr id="159" name="Google Shape;159;g3e71f557c01_0_7"/>
          <p:cNvPicPr preferRelativeResize="0"/>
          <p:nvPr/>
        </p:nvPicPr>
        <p:blipFill>
          <a:blip r:embed="rId7">
            <a:alphaModFix/>
          </a:blip>
          <a:stretch>
            <a:fillRect/>
          </a:stretch>
        </p:blipFill>
        <p:spPr>
          <a:xfrm rot="-778215">
            <a:off x="1911089" y="1969625"/>
            <a:ext cx="3011401" cy="2258551"/>
          </a:xfrm>
          <a:prstGeom prst="rect">
            <a:avLst/>
          </a:prstGeom>
          <a:noFill/>
          <a:ln w="76200" cap="flat" cmpd="sng">
            <a:solidFill>
              <a:schemeClr val="lt2"/>
            </a:solidFill>
            <a:prstDash val="solid"/>
            <a:round/>
            <a:headEnd type="none" w="sm" len="sm"/>
            <a:tailEnd type="none" w="sm" len="sm"/>
          </a:ln>
        </p:spPr>
      </p:pic>
      <p:pic>
        <p:nvPicPr>
          <p:cNvPr id="160" name="Google Shape;160;g3e71f557c01_0_7"/>
          <p:cNvPicPr preferRelativeResize="0"/>
          <p:nvPr/>
        </p:nvPicPr>
        <p:blipFill rotWithShape="1">
          <a:blip r:embed="rId8">
            <a:alphaModFix/>
          </a:blip>
          <a:srcRect l="10096" t="9259" b="21282"/>
          <a:stretch/>
        </p:blipFill>
        <p:spPr>
          <a:xfrm>
            <a:off x="6278263" y="1969625"/>
            <a:ext cx="3897523" cy="2258550"/>
          </a:xfrm>
          <a:prstGeom prst="rect">
            <a:avLst/>
          </a:prstGeom>
          <a:noFill/>
          <a:ln w="76200" cap="flat" cmpd="sng">
            <a:solidFill>
              <a:schemeClr val="lt2"/>
            </a:solidFill>
            <a:prstDash val="solid"/>
            <a:round/>
            <a:headEnd type="none" w="sm" len="sm"/>
            <a:tailEnd type="none" w="sm" len="sm"/>
          </a:ln>
        </p:spPr>
      </p:pic>
      <p:pic>
        <p:nvPicPr>
          <p:cNvPr id="161" name="Google Shape;161;g3e71f557c01_0_7"/>
          <p:cNvPicPr preferRelativeResize="0"/>
          <p:nvPr/>
        </p:nvPicPr>
        <p:blipFill>
          <a:blip r:embed="rId9">
            <a:alphaModFix/>
          </a:blip>
          <a:stretch>
            <a:fillRect/>
          </a:stretch>
        </p:blipFill>
        <p:spPr>
          <a:xfrm rot="-847337">
            <a:off x="7391463" y="4471776"/>
            <a:ext cx="2974647" cy="2230985"/>
          </a:xfrm>
          <a:prstGeom prst="rect">
            <a:avLst/>
          </a:prstGeom>
          <a:noFill/>
          <a:ln w="76200" cap="flat" cmpd="sng">
            <a:solidFill>
              <a:schemeClr val="lt2"/>
            </a:solidFill>
            <a:prstDash val="solid"/>
            <a:round/>
            <a:headEnd type="none" w="sm" len="sm"/>
            <a:tailEnd type="none" w="sm" len="sm"/>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90248-C4D7-9F9B-FBDC-AC6136C82CBC}"/>
              </a:ext>
            </a:extLst>
          </p:cNvPr>
          <p:cNvSpPr>
            <a:spLocks noGrp="1"/>
          </p:cNvSpPr>
          <p:nvPr>
            <p:ph type="title"/>
          </p:nvPr>
        </p:nvSpPr>
        <p:spPr>
          <a:xfrm>
            <a:off x="638268" y="385753"/>
            <a:ext cx="10414793" cy="1720840"/>
          </a:xfrm>
        </p:spPr>
        <p:txBody>
          <a:bodyPr>
            <a:normAutofit fontScale="90000"/>
          </a:bodyPr>
          <a:lstStyle/>
          <a:p>
            <a:pPr algn="ctr"/>
            <a:br>
              <a:rPr lang="en-US" sz="1400" dirty="0">
                <a:effectLst/>
                <a:latin typeface="Helvetica" pitchFamily="2" charset="0"/>
              </a:rPr>
            </a:br>
            <a:br>
              <a:rPr lang="en-US" sz="3600" b="1" dirty="0">
                <a:solidFill>
                  <a:srgbClr val="1B1B1B"/>
                </a:solidFill>
                <a:effectLst/>
                <a:cs typeface="Arial" panose="020B0604020202020204" pitchFamily="34" charset="0"/>
              </a:rPr>
            </a:br>
            <a:r>
              <a:rPr lang="en-US" sz="3600" dirty="0">
                <a:solidFill>
                  <a:srgbClr val="1B1B1B"/>
                </a:solidFill>
                <a:effectLst/>
                <a:cs typeface="Arial" panose="020B0604020202020204" pitchFamily="34" charset="0"/>
              </a:rPr>
              <a:t>Robert Noyce Scholarship Program: </a:t>
            </a:r>
            <a:br>
              <a:rPr lang="en-US" sz="3600" b="1" dirty="0">
                <a:solidFill>
                  <a:srgbClr val="1B1B1B"/>
                </a:solidFill>
                <a:effectLst/>
                <a:cs typeface="Arial" panose="020B0604020202020204" pitchFamily="34" charset="0"/>
              </a:rPr>
            </a:br>
            <a:r>
              <a:rPr lang="en-US" sz="3600" b="1" dirty="0">
                <a:solidFill>
                  <a:srgbClr val="1B1B1B"/>
                </a:solidFill>
                <a:effectLst/>
                <a:cs typeface="Arial" panose="020B0604020202020204" pitchFamily="34" charset="0"/>
              </a:rPr>
              <a:t>Master Teaching Fellowship Track</a:t>
            </a:r>
            <a:br>
              <a:rPr lang="en-US" sz="3600" dirty="0">
                <a:solidFill>
                  <a:srgbClr val="1B1B1B"/>
                </a:solidFill>
                <a:effectLst/>
              </a:rPr>
            </a:br>
            <a:r>
              <a:rPr lang="en-US" sz="3600" b="1" dirty="0">
                <a:solidFill>
                  <a:srgbClr val="1B1B1B"/>
                </a:solidFill>
                <a:effectLst/>
                <a:latin typeface="Arial" panose="020B0604020202020204" pitchFamily="34" charset="0"/>
                <a:cs typeface="Arial" panose="020B0604020202020204" pitchFamily="34" charset="0"/>
              </a:rPr>
              <a:t> </a:t>
            </a:r>
            <a:endParaRPr lang="en-US" sz="3600" b="1" dirty="0">
              <a:latin typeface="Arial" panose="020B0604020202020204" pitchFamily="34" charset="0"/>
              <a:cs typeface="Arial" panose="020B0604020202020204" pitchFamily="34" charset="0"/>
            </a:endParaRPr>
          </a:p>
        </p:txBody>
      </p:sp>
      <p:pic>
        <p:nvPicPr>
          <p:cNvPr id="5" name="Content Placeholder 4" descr="A logo of a globe with a gold circle&#10;&#10;Description automatically generated">
            <a:extLst>
              <a:ext uri="{FF2B5EF4-FFF2-40B4-BE49-F238E27FC236}">
                <a16:creationId xmlns:a16="http://schemas.microsoft.com/office/drawing/2014/main" id="{A78BF3DA-4DBE-86B2-5D70-FC4A04782AD0}"/>
              </a:ext>
            </a:extLst>
          </p:cNvPr>
          <p:cNvPicPr>
            <a:picLocks noGrp="1" noChangeAspect="1"/>
          </p:cNvPicPr>
          <p:nvPr>
            <p:ph idx="1"/>
          </p:nvPr>
        </p:nvPicPr>
        <p:blipFill>
          <a:blip r:embed="rId3"/>
          <a:stretch>
            <a:fillRect/>
          </a:stretch>
        </p:blipFill>
        <p:spPr>
          <a:xfrm>
            <a:off x="188913" y="385753"/>
            <a:ext cx="1335087" cy="1335087"/>
          </a:xfrm>
        </p:spPr>
      </p:pic>
      <p:sp>
        <p:nvSpPr>
          <p:cNvPr id="12" name="TextBox 11">
            <a:extLst>
              <a:ext uri="{FF2B5EF4-FFF2-40B4-BE49-F238E27FC236}">
                <a16:creationId xmlns:a16="http://schemas.microsoft.com/office/drawing/2014/main" id="{96FCAA69-19C1-FEDB-AA65-84CF3433874B}"/>
              </a:ext>
            </a:extLst>
          </p:cNvPr>
          <p:cNvSpPr txBox="1"/>
          <p:nvPr/>
        </p:nvSpPr>
        <p:spPr>
          <a:xfrm>
            <a:off x="253206" y="2193221"/>
            <a:ext cx="11685587" cy="2308324"/>
          </a:xfrm>
          <a:prstGeom prst="rect">
            <a:avLst/>
          </a:prstGeom>
          <a:noFill/>
        </p:spPr>
        <p:txBody>
          <a:bodyPr wrap="square">
            <a:spAutoFit/>
          </a:bodyPr>
          <a:lstStyle/>
          <a:p>
            <a:r>
              <a:rPr lang="en-US" sz="2400" dirty="0">
                <a:solidFill>
                  <a:srgbClr val="1B1B1B"/>
                </a:solidFill>
                <a:effectLst/>
              </a:rPr>
              <a:t>“The term “fellowship</a:t>
            </a:r>
            <a:r>
              <a:rPr lang="en-US" sz="2400" dirty="0">
                <a:solidFill>
                  <a:srgbClr val="1B1B1B"/>
                </a:solidFill>
              </a:rPr>
              <a:t>”</a:t>
            </a:r>
            <a:r>
              <a:rPr lang="en-US" sz="2400" dirty="0">
                <a:solidFill>
                  <a:srgbClr val="1B1B1B"/>
                </a:solidFill>
                <a:effectLst/>
              </a:rPr>
              <a:t> means funds awarded: …in the NSF Master Teaching Fellowships Track to a STEM teacher (in which case the funds are also referred to as a salary supplement).” (p.</a:t>
            </a:r>
            <a:r>
              <a:rPr lang="en-US" sz="2400" dirty="0">
                <a:solidFill>
                  <a:srgbClr val="1B1B1B"/>
                </a:solidFill>
              </a:rPr>
              <a:t>7</a:t>
            </a:r>
            <a:r>
              <a:rPr lang="en-US" sz="2400" dirty="0">
                <a:solidFill>
                  <a:srgbClr val="1B1B1B"/>
                </a:solidFill>
                <a:effectLst/>
              </a:rPr>
              <a:t>)</a:t>
            </a:r>
          </a:p>
          <a:p>
            <a:endParaRPr lang="en-US" sz="2400" dirty="0">
              <a:solidFill>
                <a:srgbClr val="1B1B1B"/>
              </a:solidFill>
            </a:endParaRPr>
          </a:p>
          <a:p>
            <a:r>
              <a:rPr lang="en-US" sz="2400" b="1" kern="100" dirty="0">
                <a:ea typeface="PMingLiU" panose="02020500000000000000" pitchFamily="18" charset="-120"/>
                <a:cs typeface="Times New Roman" panose="02020603050405020304" pitchFamily="18" charset="0"/>
              </a:rPr>
              <a:t>Source: </a:t>
            </a:r>
            <a:r>
              <a:rPr lang="en-US" sz="2400" kern="100" dirty="0">
                <a:ea typeface="PMingLiU" panose="02020500000000000000" pitchFamily="18" charset="-120"/>
                <a:cs typeface="Times New Roman" panose="02020603050405020304" pitchFamily="18" charset="0"/>
              </a:rPr>
              <a:t>Robert Noyce Teacher Scholarship Program Solicitation in 2023</a:t>
            </a:r>
          </a:p>
          <a:p>
            <a:endParaRPr lang="en-US" sz="2400" dirty="0">
              <a:solidFill>
                <a:srgbClr val="1B1B1B"/>
              </a:solidFill>
              <a:effectLst/>
            </a:endParaRPr>
          </a:p>
        </p:txBody>
      </p:sp>
      <p:pic>
        <p:nvPicPr>
          <p:cNvPr id="3" name="Picture 2" descr="A blue and yellow logo&#10;&#10;Description automatically generated">
            <a:extLst>
              <a:ext uri="{FF2B5EF4-FFF2-40B4-BE49-F238E27FC236}">
                <a16:creationId xmlns:a16="http://schemas.microsoft.com/office/drawing/2014/main" id="{23208103-4C43-E6C1-1257-4EDF41D6567D}"/>
              </a:ext>
            </a:extLst>
          </p:cNvPr>
          <p:cNvPicPr>
            <a:picLocks noChangeAspect="1"/>
          </p:cNvPicPr>
          <p:nvPr/>
        </p:nvPicPr>
        <p:blipFill>
          <a:blip r:embed="rId4"/>
          <a:stretch>
            <a:fillRect/>
          </a:stretch>
        </p:blipFill>
        <p:spPr>
          <a:xfrm>
            <a:off x="10630161" y="139286"/>
            <a:ext cx="1236759" cy="1260543"/>
          </a:xfrm>
          <a:prstGeom prst="rect">
            <a:avLst/>
          </a:prstGeom>
        </p:spPr>
      </p:pic>
    </p:spTree>
    <p:extLst>
      <p:ext uri="{BB962C8B-B14F-4D97-AF65-F5344CB8AC3E}">
        <p14:creationId xmlns:p14="http://schemas.microsoft.com/office/powerpoint/2010/main" val="28622440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90248-C4D7-9F9B-FBDC-AC6136C82CBC}"/>
              </a:ext>
            </a:extLst>
          </p:cNvPr>
          <p:cNvSpPr>
            <a:spLocks noGrp="1"/>
          </p:cNvSpPr>
          <p:nvPr>
            <p:ph type="title"/>
          </p:nvPr>
        </p:nvSpPr>
        <p:spPr>
          <a:xfrm>
            <a:off x="638268" y="385753"/>
            <a:ext cx="10414793" cy="1720840"/>
          </a:xfrm>
        </p:spPr>
        <p:txBody>
          <a:bodyPr>
            <a:normAutofit fontScale="90000"/>
          </a:bodyPr>
          <a:lstStyle/>
          <a:p>
            <a:pPr algn="ctr"/>
            <a:br>
              <a:rPr lang="en-US" sz="1400" dirty="0">
                <a:effectLst/>
                <a:latin typeface="Helvetica" pitchFamily="2" charset="0"/>
              </a:rPr>
            </a:br>
            <a:br>
              <a:rPr lang="en-US" sz="3600" b="1" dirty="0">
                <a:solidFill>
                  <a:srgbClr val="1B1B1B"/>
                </a:solidFill>
                <a:effectLst/>
                <a:cs typeface="Arial" panose="020B0604020202020204" pitchFamily="34" charset="0"/>
              </a:rPr>
            </a:br>
            <a:r>
              <a:rPr lang="en-US" sz="3600" dirty="0">
                <a:solidFill>
                  <a:srgbClr val="1B1B1B"/>
                </a:solidFill>
                <a:effectLst/>
                <a:cs typeface="Arial" panose="020B0604020202020204" pitchFamily="34" charset="0"/>
              </a:rPr>
              <a:t>Robert Noyce Scholarship Program: </a:t>
            </a:r>
            <a:br>
              <a:rPr lang="en-US" sz="3600" b="1" dirty="0">
                <a:solidFill>
                  <a:srgbClr val="1B1B1B"/>
                </a:solidFill>
                <a:effectLst/>
                <a:cs typeface="Arial" panose="020B0604020202020204" pitchFamily="34" charset="0"/>
              </a:rPr>
            </a:br>
            <a:r>
              <a:rPr lang="en-US" sz="3600" b="1" dirty="0">
                <a:solidFill>
                  <a:srgbClr val="1B1B1B"/>
                </a:solidFill>
                <a:effectLst/>
                <a:cs typeface="Arial" panose="020B0604020202020204" pitchFamily="34" charset="0"/>
              </a:rPr>
              <a:t>Master Teaching Fellowship Track</a:t>
            </a:r>
            <a:br>
              <a:rPr lang="en-US" sz="3600" dirty="0">
                <a:solidFill>
                  <a:srgbClr val="1B1B1B"/>
                </a:solidFill>
                <a:effectLst/>
              </a:rPr>
            </a:br>
            <a:r>
              <a:rPr lang="en-US" sz="3600" b="1" dirty="0">
                <a:solidFill>
                  <a:srgbClr val="1B1B1B"/>
                </a:solidFill>
                <a:effectLst/>
                <a:latin typeface="Arial" panose="020B0604020202020204" pitchFamily="34" charset="0"/>
                <a:cs typeface="Arial" panose="020B0604020202020204" pitchFamily="34" charset="0"/>
              </a:rPr>
              <a:t> </a:t>
            </a:r>
            <a:endParaRPr lang="en-US" sz="3600" b="1" dirty="0">
              <a:latin typeface="Arial" panose="020B0604020202020204" pitchFamily="34" charset="0"/>
              <a:cs typeface="Arial" panose="020B0604020202020204" pitchFamily="34" charset="0"/>
            </a:endParaRPr>
          </a:p>
        </p:txBody>
      </p:sp>
      <p:pic>
        <p:nvPicPr>
          <p:cNvPr id="5" name="Content Placeholder 4" descr="A logo of a globe with a gold circle&#10;&#10;Description automatically generated">
            <a:extLst>
              <a:ext uri="{FF2B5EF4-FFF2-40B4-BE49-F238E27FC236}">
                <a16:creationId xmlns:a16="http://schemas.microsoft.com/office/drawing/2014/main" id="{A78BF3DA-4DBE-86B2-5D70-FC4A04782AD0}"/>
              </a:ext>
            </a:extLst>
          </p:cNvPr>
          <p:cNvPicPr>
            <a:picLocks noGrp="1" noChangeAspect="1"/>
          </p:cNvPicPr>
          <p:nvPr>
            <p:ph idx="1"/>
          </p:nvPr>
        </p:nvPicPr>
        <p:blipFill>
          <a:blip r:embed="rId3"/>
          <a:stretch>
            <a:fillRect/>
          </a:stretch>
        </p:blipFill>
        <p:spPr>
          <a:xfrm>
            <a:off x="188913" y="385753"/>
            <a:ext cx="1335087" cy="1335087"/>
          </a:xfrm>
        </p:spPr>
      </p:pic>
      <p:sp>
        <p:nvSpPr>
          <p:cNvPr id="12" name="TextBox 11">
            <a:extLst>
              <a:ext uri="{FF2B5EF4-FFF2-40B4-BE49-F238E27FC236}">
                <a16:creationId xmlns:a16="http://schemas.microsoft.com/office/drawing/2014/main" id="{96FCAA69-19C1-FEDB-AA65-84CF3433874B}"/>
              </a:ext>
            </a:extLst>
          </p:cNvPr>
          <p:cNvSpPr txBox="1"/>
          <p:nvPr/>
        </p:nvSpPr>
        <p:spPr>
          <a:xfrm>
            <a:off x="253206" y="2193221"/>
            <a:ext cx="11685587" cy="1569660"/>
          </a:xfrm>
          <a:prstGeom prst="rect">
            <a:avLst/>
          </a:prstGeom>
          <a:noFill/>
        </p:spPr>
        <p:txBody>
          <a:bodyPr wrap="square">
            <a:spAutoFit/>
          </a:bodyPr>
          <a:lstStyle/>
          <a:p>
            <a:r>
              <a:rPr lang="en-US" sz="2400" dirty="0">
                <a:solidFill>
                  <a:srgbClr val="1B1B1B"/>
                </a:solidFill>
                <a:latin typeface="Helvetica" pitchFamily="2" charset="0"/>
              </a:rPr>
              <a:t>“</a:t>
            </a:r>
            <a:r>
              <a:rPr lang="en-US" sz="2400" dirty="0">
                <a:solidFill>
                  <a:srgbClr val="1B1B1B"/>
                </a:solidFill>
                <a:effectLst/>
                <a:latin typeface="Helvetica" pitchFamily="2" charset="0"/>
              </a:rPr>
              <a:t>MTFs with elementary certi</a:t>
            </a:r>
            <a:r>
              <a:rPr lang="en-US" sz="2400" dirty="0">
                <a:solidFill>
                  <a:srgbClr val="000000"/>
                </a:solidFill>
                <a:effectLst/>
                <a:latin typeface="Helvetica" pitchFamily="2" charset="0"/>
              </a:rPr>
              <a:t>fi</a:t>
            </a:r>
            <a:r>
              <a:rPr lang="en-US" sz="2400" dirty="0">
                <a:solidFill>
                  <a:srgbClr val="1B1B1B"/>
                </a:solidFill>
                <a:effectLst/>
                <a:latin typeface="Helvetica" pitchFamily="2" charset="0"/>
              </a:rPr>
              <a:t>cation or licensure should teach mathematics and/or science for at least 50% of their classroom teaching responsibilities” (p. 15)</a:t>
            </a:r>
          </a:p>
          <a:p>
            <a:pPr marL="0" marR="0" lvl="0" indent="0" algn="l" defTabSz="914400" rtl="0" eaLnBrk="0" fontAlgn="base" latinLnBrk="0" hangingPunct="0">
              <a:lnSpc>
                <a:spcPct val="100000"/>
              </a:lnSpc>
              <a:spcBef>
                <a:spcPct val="0"/>
              </a:spcBef>
              <a:spcAft>
                <a:spcPct val="0"/>
              </a:spcAft>
              <a:buClrTx/>
              <a:buSzTx/>
              <a:buFontTx/>
              <a:buNone/>
              <a:tabLst/>
            </a:pPr>
            <a:endParaRPr lang="en-US" sz="2400" b="1" kern="100" dirty="0">
              <a:effectLst/>
              <a:ea typeface="PMingLiU" panose="02020500000000000000" pitchFamily="18" charset="-12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sz="2400" b="1" kern="100" dirty="0">
                <a:effectLst/>
                <a:ea typeface="PMingLiU" panose="02020500000000000000" pitchFamily="18" charset="-120"/>
                <a:cs typeface="Times New Roman" panose="02020603050405020304" pitchFamily="18" charset="0"/>
              </a:rPr>
              <a:t>Source: </a:t>
            </a:r>
            <a:r>
              <a:rPr lang="en-US" sz="2400" kern="100" dirty="0">
                <a:effectLst/>
                <a:ea typeface="PMingLiU" panose="02020500000000000000" pitchFamily="18" charset="-120"/>
                <a:cs typeface="Times New Roman" panose="02020603050405020304" pitchFamily="18" charset="0"/>
              </a:rPr>
              <a:t>Rober</a:t>
            </a:r>
            <a:r>
              <a:rPr lang="en-US" sz="2400" kern="100" dirty="0">
                <a:ea typeface="PMingLiU" panose="02020500000000000000" pitchFamily="18" charset="-120"/>
                <a:cs typeface="Times New Roman" panose="02020603050405020304" pitchFamily="18" charset="0"/>
              </a:rPr>
              <a:t>t </a:t>
            </a:r>
            <a:r>
              <a:rPr lang="en-US" sz="2400" kern="100" dirty="0">
                <a:effectLst/>
                <a:ea typeface="PMingLiU" panose="02020500000000000000" pitchFamily="18" charset="-120"/>
                <a:cs typeface="Times New Roman" panose="02020603050405020304" pitchFamily="18" charset="0"/>
              </a:rPr>
              <a:t>Noyce Teacher Scholarship Program Solicitation in </a:t>
            </a:r>
            <a:r>
              <a:rPr lang="en-US" sz="2400" b="1" kern="100" dirty="0">
                <a:effectLst/>
                <a:ea typeface="PMingLiU" panose="02020500000000000000" pitchFamily="18" charset="-120"/>
                <a:cs typeface="Times New Roman" panose="02020603050405020304" pitchFamily="18" charset="0"/>
              </a:rPr>
              <a:t>2023</a:t>
            </a:r>
          </a:p>
        </p:txBody>
      </p:sp>
      <p:pic>
        <p:nvPicPr>
          <p:cNvPr id="3" name="Picture 2" descr="A blue and yellow logo&#10;&#10;Description automatically generated">
            <a:extLst>
              <a:ext uri="{FF2B5EF4-FFF2-40B4-BE49-F238E27FC236}">
                <a16:creationId xmlns:a16="http://schemas.microsoft.com/office/drawing/2014/main" id="{23208103-4C43-E6C1-1257-4EDF41D6567D}"/>
              </a:ext>
            </a:extLst>
          </p:cNvPr>
          <p:cNvPicPr>
            <a:picLocks noChangeAspect="1"/>
          </p:cNvPicPr>
          <p:nvPr/>
        </p:nvPicPr>
        <p:blipFill>
          <a:blip r:embed="rId4"/>
          <a:stretch>
            <a:fillRect/>
          </a:stretch>
        </p:blipFill>
        <p:spPr>
          <a:xfrm>
            <a:off x="10630161" y="139286"/>
            <a:ext cx="1236759" cy="1260543"/>
          </a:xfrm>
          <a:prstGeom prst="rect">
            <a:avLst/>
          </a:prstGeom>
        </p:spPr>
      </p:pic>
      <p:sp>
        <p:nvSpPr>
          <p:cNvPr id="4" name="TextBox 3">
            <a:extLst>
              <a:ext uri="{FF2B5EF4-FFF2-40B4-BE49-F238E27FC236}">
                <a16:creationId xmlns:a16="http://schemas.microsoft.com/office/drawing/2014/main" id="{E65D2B68-C799-FA8F-99F4-9A3351C04AF0}"/>
              </a:ext>
            </a:extLst>
          </p:cNvPr>
          <p:cNvSpPr txBox="1"/>
          <p:nvPr/>
        </p:nvSpPr>
        <p:spPr>
          <a:xfrm>
            <a:off x="333467" y="4353440"/>
            <a:ext cx="11024394" cy="830997"/>
          </a:xfrm>
          <a:prstGeom prst="rect">
            <a:avLst/>
          </a:prstGeom>
          <a:noFill/>
        </p:spPr>
        <p:txBody>
          <a:bodyPr wrap="square" rtlCol="0">
            <a:spAutoFit/>
          </a:bodyPr>
          <a:lstStyle/>
          <a:p>
            <a:r>
              <a:rPr lang="en-US" sz="2400" b="1" dirty="0"/>
              <a:t>Note. </a:t>
            </a:r>
            <a:r>
              <a:rPr lang="en-US" sz="2400" dirty="0"/>
              <a:t>MSU Noyce MTF program will verify  the status of your course teaching responsibilities every year during your fellowship period. </a:t>
            </a:r>
          </a:p>
        </p:txBody>
      </p:sp>
    </p:spTree>
    <p:extLst>
      <p:ext uri="{BB962C8B-B14F-4D97-AF65-F5344CB8AC3E}">
        <p14:creationId xmlns:p14="http://schemas.microsoft.com/office/powerpoint/2010/main" val="125476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90248-C4D7-9F9B-FBDC-AC6136C82CBC}"/>
              </a:ext>
            </a:extLst>
          </p:cNvPr>
          <p:cNvSpPr>
            <a:spLocks noGrp="1"/>
          </p:cNvSpPr>
          <p:nvPr>
            <p:ph type="title"/>
          </p:nvPr>
        </p:nvSpPr>
        <p:spPr>
          <a:xfrm>
            <a:off x="898040" y="139286"/>
            <a:ext cx="10350500" cy="2193221"/>
          </a:xfrm>
        </p:spPr>
        <p:txBody>
          <a:bodyPr>
            <a:normAutofit/>
          </a:bodyPr>
          <a:lstStyle/>
          <a:p>
            <a:pPr algn="ctr"/>
            <a:br>
              <a:rPr lang="en-US" sz="1400" dirty="0">
                <a:effectLst/>
                <a:latin typeface="Helvetica" pitchFamily="2" charset="0"/>
              </a:rPr>
            </a:br>
            <a:r>
              <a:rPr lang="en-US" sz="3600" b="1" dirty="0">
                <a:solidFill>
                  <a:srgbClr val="1B1B1B"/>
                </a:solidFill>
                <a:effectLst/>
                <a:cs typeface="Arial" panose="020B0604020202020204" pitchFamily="34" charset="0"/>
              </a:rPr>
              <a:t>Amount and Duration of Salary Supplements </a:t>
            </a:r>
            <a:br>
              <a:rPr lang="en-US" sz="3600" b="1" dirty="0">
                <a:solidFill>
                  <a:srgbClr val="1B1B1B"/>
                </a:solidFill>
                <a:effectLst/>
                <a:cs typeface="Arial" panose="020B0604020202020204" pitchFamily="34" charset="0"/>
              </a:rPr>
            </a:br>
            <a:r>
              <a:rPr lang="en-US" sz="3600" b="1" dirty="0">
                <a:solidFill>
                  <a:srgbClr val="1B1B1B"/>
                </a:solidFill>
                <a:effectLst/>
                <a:cs typeface="Arial" panose="020B0604020202020204" pitchFamily="34" charset="0"/>
              </a:rPr>
              <a:t>(Track 3: MTF)</a:t>
            </a:r>
            <a:br>
              <a:rPr lang="en-US" sz="3600" dirty="0">
                <a:solidFill>
                  <a:srgbClr val="1B1B1B"/>
                </a:solidFill>
                <a:effectLst/>
              </a:rPr>
            </a:br>
            <a:r>
              <a:rPr lang="en-US" sz="3600" b="1" dirty="0">
                <a:solidFill>
                  <a:srgbClr val="1B1B1B"/>
                </a:solidFill>
                <a:effectLst/>
                <a:latin typeface="Arial" panose="020B0604020202020204" pitchFamily="34" charset="0"/>
                <a:cs typeface="Arial" panose="020B0604020202020204" pitchFamily="34" charset="0"/>
              </a:rPr>
              <a:t> </a:t>
            </a:r>
            <a:endParaRPr lang="en-US" sz="3600" b="1" dirty="0">
              <a:latin typeface="Arial" panose="020B0604020202020204" pitchFamily="34" charset="0"/>
              <a:cs typeface="Arial" panose="020B0604020202020204" pitchFamily="34" charset="0"/>
            </a:endParaRPr>
          </a:p>
        </p:txBody>
      </p:sp>
      <p:pic>
        <p:nvPicPr>
          <p:cNvPr id="5" name="Content Placeholder 4" descr="A logo of a globe with a gold circle&#10;&#10;Description automatically generated">
            <a:extLst>
              <a:ext uri="{FF2B5EF4-FFF2-40B4-BE49-F238E27FC236}">
                <a16:creationId xmlns:a16="http://schemas.microsoft.com/office/drawing/2014/main" id="{A78BF3DA-4DBE-86B2-5D70-FC4A04782AD0}"/>
              </a:ext>
            </a:extLst>
          </p:cNvPr>
          <p:cNvPicPr>
            <a:picLocks noGrp="1" noChangeAspect="1"/>
          </p:cNvPicPr>
          <p:nvPr>
            <p:ph idx="1"/>
          </p:nvPr>
        </p:nvPicPr>
        <p:blipFill>
          <a:blip r:embed="rId3"/>
          <a:stretch>
            <a:fillRect/>
          </a:stretch>
        </p:blipFill>
        <p:spPr>
          <a:xfrm>
            <a:off x="188913" y="385753"/>
            <a:ext cx="1335087" cy="1335087"/>
          </a:xfrm>
        </p:spPr>
      </p:pic>
      <p:sp>
        <p:nvSpPr>
          <p:cNvPr id="12" name="TextBox 11">
            <a:extLst>
              <a:ext uri="{FF2B5EF4-FFF2-40B4-BE49-F238E27FC236}">
                <a16:creationId xmlns:a16="http://schemas.microsoft.com/office/drawing/2014/main" id="{96FCAA69-19C1-FEDB-AA65-84CF3433874B}"/>
              </a:ext>
            </a:extLst>
          </p:cNvPr>
          <p:cNvSpPr txBox="1"/>
          <p:nvPr/>
        </p:nvSpPr>
        <p:spPr>
          <a:xfrm>
            <a:off x="317500" y="1720840"/>
            <a:ext cx="11685587" cy="2739211"/>
          </a:xfrm>
          <a:prstGeom prst="rect">
            <a:avLst/>
          </a:prstGeom>
          <a:noFill/>
        </p:spPr>
        <p:txBody>
          <a:bodyPr wrap="square">
            <a:spAutoFit/>
          </a:bodyPr>
          <a:lstStyle/>
          <a:p>
            <a:r>
              <a:rPr lang="en-US" sz="2400" dirty="0">
                <a:solidFill>
                  <a:srgbClr val="1B1B1B"/>
                </a:solidFill>
                <a:effectLst/>
              </a:rPr>
              <a:t>“…While participating in the program and teaching in a high-need LEA, MTFs must receive </a:t>
            </a:r>
            <a:r>
              <a:rPr lang="en-US" sz="2400" dirty="0">
                <a:solidFill>
                  <a:srgbClr val="1B1B1B"/>
                </a:solidFill>
                <a:effectLst/>
                <a:highlight>
                  <a:srgbClr val="00FF00"/>
                </a:highlight>
              </a:rPr>
              <a:t>a salary supplement of </a:t>
            </a:r>
            <a:r>
              <a:rPr lang="en-US" sz="2800" b="1" dirty="0">
                <a:solidFill>
                  <a:srgbClr val="1B1B1B"/>
                </a:solidFill>
                <a:effectLst/>
                <a:highlight>
                  <a:srgbClr val="00FF00"/>
                </a:highlight>
              </a:rPr>
              <a:t>$10,000 </a:t>
            </a:r>
            <a:r>
              <a:rPr lang="en-US" sz="2400" dirty="0">
                <a:solidFill>
                  <a:srgbClr val="1B1B1B"/>
                </a:solidFill>
                <a:effectLst/>
                <a:highlight>
                  <a:srgbClr val="00FF00"/>
                </a:highlight>
              </a:rPr>
              <a:t>or more per year </a:t>
            </a:r>
            <a:r>
              <a:rPr lang="en-US" sz="2400" dirty="0">
                <a:solidFill>
                  <a:srgbClr val="1B1B1B"/>
                </a:solidFill>
                <a:effectLst/>
                <a:highlight>
                  <a:srgbClr val="FFFF00"/>
                </a:highlight>
              </a:rPr>
              <a:t>for each year of </a:t>
            </a:r>
            <a:r>
              <a:rPr lang="en-US" sz="2400" b="1" dirty="0">
                <a:solidFill>
                  <a:srgbClr val="1B1B1B"/>
                </a:solidFill>
                <a:effectLst/>
                <a:highlight>
                  <a:srgbClr val="FFFF00"/>
                </a:highlight>
              </a:rPr>
              <a:t>the </a:t>
            </a:r>
            <a:r>
              <a:rPr lang="en-US" sz="2400" b="1" dirty="0">
                <a:solidFill>
                  <a:srgbClr val="000000"/>
                </a:solidFill>
                <a:effectLst/>
                <a:highlight>
                  <a:srgbClr val="FFFF00"/>
                </a:highlight>
              </a:rPr>
              <a:t>fi</a:t>
            </a:r>
            <a:r>
              <a:rPr lang="en-US" sz="2400" b="1" dirty="0">
                <a:solidFill>
                  <a:srgbClr val="1B1B1B"/>
                </a:solidFill>
                <a:effectLst/>
                <a:highlight>
                  <a:srgbClr val="FFFF00"/>
                </a:highlight>
              </a:rPr>
              <a:t>ve-year teaching commitment period</a:t>
            </a:r>
            <a:r>
              <a:rPr lang="en-US" sz="2400" b="1" dirty="0">
                <a:solidFill>
                  <a:srgbClr val="1B1B1B"/>
                </a:solidFill>
                <a:effectLst/>
              </a:rPr>
              <a:t> </a:t>
            </a:r>
            <a:r>
              <a:rPr lang="en-US" sz="2400" dirty="0">
                <a:solidFill>
                  <a:srgbClr val="1B1B1B"/>
                </a:solidFill>
                <a:effectLst/>
                <a:highlight>
                  <a:srgbClr val="FFFF00"/>
                </a:highlight>
              </a:rPr>
              <a:t>(for those possessing a master’s degree</a:t>
            </a:r>
            <a:r>
              <a:rPr lang="en-US" sz="2400" dirty="0">
                <a:solidFill>
                  <a:srgbClr val="1B1B1B"/>
                </a:solidFill>
                <a:effectLst/>
              </a:rPr>
              <a:t>) or </a:t>
            </a:r>
            <a:r>
              <a:rPr lang="en-US" sz="2400" dirty="0">
                <a:solidFill>
                  <a:srgbClr val="1B1B1B"/>
                </a:solidFill>
                <a:effectLst/>
                <a:highlight>
                  <a:srgbClr val="00FFFF"/>
                </a:highlight>
              </a:rPr>
              <a:t>each of </a:t>
            </a:r>
            <a:r>
              <a:rPr lang="en-US" sz="2400" b="1" dirty="0">
                <a:solidFill>
                  <a:srgbClr val="1B1B1B"/>
                </a:solidFill>
                <a:effectLst/>
                <a:highlight>
                  <a:srgbClr val="00FFFF"/>
                </a:highlight>
              </a:rPr>
              <a:t>the four-year teaching commitment </a:t>
            </a:r>
            <a:r>
              <a:rPr lang="en-US" sz="2400" dirty="0">
                <a:solidFill>
                  <a:srgbClr val="1B1B1B"/>
                </a:solidFill>
                <a:effectLst/>
                <a:highlight>
                  <a:srgbClr val="00FFFF"/>
                </a:highlight>
              </a:rPr>
              <a:t>(for those possessing only a bachelor's degree) after earning the master's degree.”</a:t>
            </a:r>
            <a:r>
              <a:rPr lang="en-US" sz="2400" dirty="0">
                <a:solidFill>
                  <a:srgbClr val="1B1B1B"/>
                </a:solidFill>
                <a:effectLst/>
              </a:rPr>
              <a:t> (p.15)</a:t>
            </a:r>
          </a:p>
          <a:p>
            <a:pPr marL="0" marR="0" lvl="0" indent="0" algn="l" defTabSz="914400" rtl="0" eaLnBrk="0" fontAlgn="base" latinLnBrk="0" hangingPunct="0">
              <a:lnSpc>
                <a:spcPct val="100000"/>
              </a:lnSpc>
              <a:spcBef>
                <a:spcPct val="0"/>
              </a:spcBef>
              <a:spcAft>
                <a:spcPct val="0"/>
              </a:spcAft>
              <a:buClrTx/>
              <a:buSzTx/>
              <a:buFontTx/>
              <a:buNone/>
              <a:tabLst/>
            </a:pPr>
            <a:endParaRPr lang="en-US" sz="2400" b="1" kern="100" dirty="0">
              <a:effectLst/>
              <a:highlight>
                <a:srgbClr val="00FFFF"/>
              </a:highlight>
              <a:ea typeface="PMingLiU" panose="02020500000000000000" pitchFamily="18" charset="-12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sz="2400" b="1" kern="100" dirty="0">
                <a:effectLst/>
                <a:ea typeface="PMingLiU" panose="02020500000000000000" pitchFamily="18" charset="-120"/>
                <a:cs typeface="Times New Roman" panose="02020603050405020304" pitchFamily="18" charset="0"/>
              </a:rPr>
              <a:t>Source: </a:t>
            </a:r>
            <a:r>
              <a:rPr lang="en-US" sz="2400" kern="100" dirty="0">
                <a:effectLst/>
                <a:ea typeface="PMingLiU" panose="02020500000000000000" pitchFamily="18" charset="-120"/>
                <a:cs typeface="Times New Roman" panose="02020603050405020304" pitchFamily="18" charset="0"/>
              </a:rPr>
              <a:t>Rober</a:t>
            </a:r>
            <a:r>
              <a:rPr lang="en-US" sz="2400" kern="100" dirty="0">
                <a:ea typeface="PMingLiU" panose="02020500000000000000" pitchFamily="18" charset="-120"/>
                <a:cs typeface="Times New Roman" panose="02020603050405020304" pitchFamily="18" charset="0"/>
              </a:rPr>
              <a:t>t </a:t>
            </a:r>
            <a:r>
              <a:rPr lang="en-US" sz="2400" kern="100" dirty="0">
                <a:effectLst/>
                <a:ea typeface="PMingLiU" panose="02020500000000000000" pitchFamily="18" charset="-120"/>
                <a:cs typeface="Times New Roman" panose="02020603050405020304" pitchFamily="18" charset="0"/>
              </a:rPr>
              <a:t>Noyce Teacher Scholarship Program Solicitation in 2023</a:t>
            </a:r>
          </a:p>
        </p:txBody>
      </p:sp>
      <p:pic>
        <p:nvPicPr>
          <p:cNvPr id="3" name="Picture 2" descr="A blue and yellow logo&#10;&#10;Description automatically generated">
            <a:extLst>
              <a:ext uri="{FF2B5EF4-FFF2-40B4-BE49-F238E27FC236}">
                <a16:creationId xmlns:a16="http://schemas.microsoft.com/office/drawing/2014/main" id="{53CA543C-D345-A7DE-3D0D-3141940AE278}"/>
              </a:ext>
            </a:extLst>
          </p:cNvPr>
          <p:cNvPicPr>
            <a:picLocks noChangeAspect="1"/>
          </p:cNvPicPr>
          <p:nvPr/>
        </p:nvPicPr>
        <p:blipFill>
          <a:blip r:embed="rId4"/>
          <a:stretch>
            <a:fillRect/>
          </a:stretch>
        </p:blipFill>
        <p:spPr>
          <a:xfrm>
            <a:off x="10630161" y="139286"/>
            <a:ext cx="1236759" cy="1260543"/>
          </a:xfrm>
          <a:prstGeom prst="rect">
            <a:avLst/>
          </a:prstGeom>
        </p:spPr>
      </p:pic>
      <p:sp>
        <p:nvSpPr>
          <p:cNvPr id="4" name="TextBox 3">
            <a:extLst>
              <a:ext uri="{FF2B5EF4-FFF2-40B4-BE49-F238E27FC236}">
                <a16:creationId xmlns:a16="http://schemas.microsoft.com/office/drawing/2014/main" id="{0807C5F0-E52F-D5E6-D728-A3343BBA7F75}"/>
              </a:ext>
            </a:extLst>
          </p:cNvPr>
          <p:cNvSpPr txBox="1"/>
          <p:nvPr/>
        </p:nvSpPr>
        <p:spPr>
          <a:xfrm>
            <a:off x="317500" y="4609790"/>
            <a:ext cx="11874500" cy="1569660"/>
          </a:xfrm>
          <a:prstGeom prst="rect">
            <a:avLst/>
          </a:prstGeom>
          <a:noFill/>
        </p:spPr>
        <p:txBody>
          <a:bodyPr wrap="square" rtlCol="0">
            <a:spAutoFit/>
          </a:bodyPr>
          <a:lstStyle/>
          <a:p>
            <a:pPr marL="342900" indent="-342900">
              <a:buFont typeface="Arial" panose="020B0604020202020204" pitchFamily="34" charset="0"/>
              <a:buChar char="•"/>
            </a:pPr>
            <a:r>
              <a:rPr lang="en-US" sz="2400" dirty="0"/>
              <a:t>MSU Cohort 1 Noyce Master Teaching Fellows:</a:t>
            </a:r>
            <a:r>
              <a:rPr lang="en-US" sz="2400" dirty="0">
                <a:highlight>
                  <a:srgbClr val="FFFF00"/>
                </a:highlight>
              </a:rPr>
              <a:t>  Fellows possess a master’s degree </a:t>
            </a:r>
          </a:p>
          <a:p>
            <a:pPr marL="342900" indent="-342900">
              <a:buFont typeface="Arial" panose="020B0604020202020204" pitchFamily="34" charset="0"/>
              <a:buChar char="•"/>
            </a:pPr>
            <a:endParaRPr lang="en-US" sz="2400" dirty="0">
              <a:highlight>
                <a:srgbClr val="FFFF00"/>
              </a:highlight>
            </a:endParaRPr>
          </a:p>
          <a:p>
            <a:pPr marL="342900" indent="-342900">
              <a:buFont typeface="Arial" panose="020B0604020202020204" pitchFamily="34" charset="0"/>
              <a:buChar char="•"/>
            </a:pPr>
            <a:r>
              <a:rPr lang="en-US" sz="2400" dirty="0"/>
              <a:t>MSU Cohort 2 Noyce Master Teaching Fellows: </a:t>
            </a:r>
            <a:r>
              <a:rPr lang="en-US" sz="2400" dirty="0">
                <a:highlight>
                  <a:srgbClr val="FFFF00"/>
                </a:highlight>
              </a:rPr>
              <a:t>Fellows only possess a bachelor’s degree in Education or STEM</a:t>
            </a:r>
          </a:p>
        </p:txBody>
      </p:sp>
    </p:spTree>
    <p:extLst>
      <p:ext uri="{BB962C8B-B14F-4D97-AF65-F5344CB8AC3E}">
        <p14:creationId xmlns:p14="http://schemas.microsoft.com/office/powerpoint/2010/main" val="2976712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90248-C4D7-9F9B-FBDC-AC6136C82CBC}"/>
              </a:ext>
            </a:extLst>
          </p:cNvPr>
          <p:cNvSpPr>
            <a:spLocks noGrp="1"/>
          </p:cNvSpPr>
          <p:nvPr>
            <p:ph type="title"/>
          </p:nvPr>
        </p:nvSpPr>
        <p:spPr>
          <a:xfrm>
            <a:off x="1168400" y="250833"/>
            <a:ext cx="9855199" cy="923059"/>
          </a:xfrm>
        </p:spPr>
        <p:txBody>
          <a:bodyPr>
            <a:normAutofit/>
          </a:bodyPr>
          <a:lstStyle/>
          <a:p>
            <a:pPr algn="ctr"/>
            <a:r>
              <a:rPr lang="en-US" sz="3600" b="1" dirty="0">
                <a:solidFill>
                  <a:srgbClr val="1B1B1B"/>
                </a:solidFill>
                <a:effectLst/>
                <a:latin typeface="+mn-lt"/>
                <a:cs typeface="Arial" panose="020B0604020202020204" pitchFamily="34" charset="0"/>
              </a:rPr>
              <a:t>MSU Noyce MTF Budget</a:t>
            </a:r>
            <a:endParaRPr lang="en-US" sz="3600" dirty="0">
              <a:latin typeface="+mn-lt"/>
              <a:cs typeface="Arial" panose="020B0604020202020204" pitchFamily="34" charset="0"/>
            </a:endParaRPr>
          </a:p>
        </p:txBody>
      </p:sp>
      <p:pic>
        <p:nvPicPr>
          <p:cNvPr id="5" name="Content Placeholder 4" descr="A logo of a globe with a gold circle&#10;&#10;Description automatically generated">
            <a:extLst>
              <a:ext uri="{FF2B5EF4-FFF2-40B4-BE49-F238E27FC236}">
                <a16:creationId xmlns:a16="http://schemas.microsoft.com/office/drawing/2014/main" id="{A78BF3DA-4DBE-86B2-5D70-FC4A04782AD0}"/>
              </a:ext>
            </a:extLst>
          </p:cNvPr>
          <p:cNvPicPr>
            <a:picLocks noGrp="1" noChangeAspect="1"/>
          </p:cNvPicPr>
          <p:nvPr>
            <p:ph idx="1"/>
          </p:nvPr>
        </p:nvPicPr>
        <p:blipFill>
          <a:blip r:embed="rId2"/>
          <a:stretch>
            <a:fillRect/>
          </a:stretch>
        </p:blipFill>
        <p:spPr>
          <a:xfrm>
            <a:off x="188913" y="0"/>
            <a:ext cx="1335087" cy="1335087"/>
          </a:xfrm>
        </p:spPr>
      </p:pic>
      <p:pic>
        <p:nvPicPr>
          <p:cNvPr id="9" name="Picture 8" descr="A white rectangle with black text&#10;&#10;Description automatically generated">
            <a:extLst>
              <a:ext uri="{FF2B5EF4-FFF2-40B4-BE49-F238E27FC236}">
                <a16:creationId xmlns:a16="http://schemas.microsoft.com/office/drawing/2014/main" id="{23963A33-BEB0-0D66-F6AC-C9D5A94420F4}"/>
              </a:ext>
            </a:extLst>
          </p:cNvPr>
          <p:cNvPicPr>
            <a:picLocks noChangeAspect="1"/>
          </p:cNvPicPr>
          <p:nvPr/>
        </p:nvPicPr>
        <p:blipFill>
          <a:blip r:embed="rId3"/>
          <a:stretch>
            <a:fillRect/>
          </a:stretch>
        </p:blipFill>
        <p:spPr>
          <a:xfrm>
            <a:off x="98854" y="1857804"/>
            <a:ext cx="11268859" cy="1812153"/>
          </a:xfrm>
          <a:prstGeom prst="rect">
            <a:avLst/>
          </a:prstGeom>
        </p:spPr>
      </p:pic>
      <p:sp>
        <p:nvSpPr>
          <p:cNvPr id="10" name="Freeform 9">
            <a:extLst>
              <a:ext uri="{FF2B5EF4-FFF2-40B4-BE49-F238E27FC236}">
                <a16:creationId xmlns:a16="http://schemas.microsoft.com/office/drawing/2014/main" id="{83D4A772-3795-289F-BF02-C5C939D75F1A}"/>
              </a:ext>
            </a:extLst>
          </p:cNvPr>
          <p:cNvSpPr/>
          <p:nvPr/>
        </p:nvSpPr>
        <p:spPr>
          <a:xfrm>
            <a:off x="3410465" y="2088292"/>
            <a:ext cx="1297459" cy="494270"/>
          </a:xfrm>
          <a:custGeom>
            <a:avLst/>
            <a:gdLst>
              <a:gd name="connsiteX0" fmla="*/ 1297459 w 1297459"/>
              <a:gd name="connsiteY0" fmla="*/ 37070 h 494270"/>
              <a:gd name="connsiteX1" fmla="*/ 988540 w 1297459"/>
              <a:gd name="connsiteY1" fmla="*/ 37070 h 494270"/>
              <a:gd name="connsiteX2" fmla="*/ 951470 w 1297459"/>
              <a:gd name="connsiteY2" fmla="*/ 24713 h 494270"/>
              <a:gd name="connsiteX3" fmla="*/ 902043 w 1297459"/>
              <a:gd name="connsiteY3" fmla="*/ 12357 h 494270"/>
              <a:gd name="connsiteX4" fmla="*/ 803189 w 1297459"/>
              <a:gd name="connsiteY4" fmla="*/ 0 h 494270"/>
              <a:gd name="connsiteX5" fmla="*/ 308919 w 1297459"/>
              <a:gd name="connsiteY5" fmla="*/ 12357 h 494270"/>
              <a:gd name="connsiteX6" fmla="*/ 111211 w 1297459"/>
              <a:gd name="connsiteY6" fmla="*/ 49427 h 494270"/>
              <a:gd name="connsiteX7" fmla="*/ 74140 w 1297459"/>
              <a:gd name="connsiteY7" fmla="*/ 61784 h 494270"/>
              <a:gd name="connsiteX8" fmla="*/ 37070 w 1297459"/>
              <a:gd name="connsiteY8" fmla="*/ 86497 h 494270"/>
              <a:gd name="connsiteX9" fmla="*/ 12357 w 1297459"/>
              <a:gd name="connsiteY9" fmla="*/ 160638 h 494270"/>
              <a:gd name="connsiteX10" fmla="*/ 0 w 1297459"/>
              <a:gd name="connsiteY10" fmla="*/ 197708 h 494270"/>
              <a:gd name="connsiteX11" fmla="*/ 12357 w 1297459"/>
              <a:gd name="connsiteY11" fmla="*/ 395416 h 494270"/>
              <a:gd name="connsiteX12" fmla="*/ 37070 w 1297459"/>
              <a:gd name="connsiteY12" fmla="*/ 432486 h 494270"/>
              <a:gd name="connsiteX13" fmla="*/ 111211 w 1297459"/>
              <a:gd name="connsiteY13" fmla="*/ 457200 h 494270"/>
              <a:gd name="connsiteX14" fmla="*/ 247135 w 1297459"/>
              <a:gd name="connsiteY14" fmla="*/ 481913 h 494270"/>
              <a:gd name="connsiteX15" fmla="*/ 395416 w 1297459"/>
              <a:gd name="connsiteY15" fmla="*/ 494270 h 494270"/>
              <a:gd name="connsiteX16" fmla="*/ 827903 w 1297459"/>
              <a:gd name="connsiteY16" fmla="*/ 481913 h 494270"/>
              <a:gd name="connsiteX17" fmla="*/ 976184 w 1297459"/>
              <a:gd name="connsiteY17" fmla="*/ 457200 h 494270"/>
              <a:gd name="connsiteX18" fmla="*/ 1124465 w 1297459"/>
              <a:gd name="connsiteY18" fmla="*/ 432486 h 494270"/>
              <a:gd name="connsiteX19" fmla="*/ 1210962 w 1297459"/>
              <a:gd name="connsiteY19" fmla="*/ 321276 h 494270"/>
              <a:gd name="connsiteX20" fmla="*/ 1223319 w 1297459"/>
              <a:gd name="connsiteY20" fmla="*/ 284205 h 494270"/>
              <a:gd name="connsiteX21" fmla="*/ 1173892 w 1297459"/>
              <a:gd name="connsiteY21" fmla="*/ 172994 h 494270"/>
              <a:gd name="connsiteX22" fmla="*/ 1161535 w 1297459"/>
              <a:gd name="connsiteY22" fmla="*/ 135924 h 494270"/>
              <a:gd name="connsiteX23" fmla="*/ 1186249 w 1297459"/>
              <a:gd name="connsiteY23" fmla="*/ 74140 h 494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7459" h="494270">
                <a:moveTo>
                  <a:pt x="1297459" y="37070"/>
                </a:moveTo>
                <a:cubicBezTo>
                  <a:pt x="1153894" y="57580"/>
                  <a:pt x="1198125" y="57031"/>
                  <a:pt x="988540" y="37070"/>
                </a:cubicBezTo>
                <a:cubicBezTo>
                  <a:pt x="975574" y="35835"/>
                  <a:pt x="963994" y="28291"/>
                  <a:pt x="951470" y="24713"/>
                </a:cubicBezTo>
                <a:cubicBezTo>
                  <a:pt x="935141" y="20048"/>
                  <a:pt x="918795" y="15149"/>
                  <a:pt x="902043" y="12357"/>
                </a:cubicBezTo>
                <a:cubicBezTo>
                  <a:pt x="869287" y="6898"/>
                  <a:pt x="836140" y="4119"/>
                  <a:pt x="803189" y="0"/>
                </a:cubicBezTo>
                <a:cubicBezTo>
                  <a:pt x="638432" y="4119"/>
                  <a:pt x="473454" y="2865"/>
                  <a:pt x="308919" y="12357"/>
                </a:cubicBezTo>
                <a:cubicBezTo>
                  <a:pt x="268059" y="14714"/>
                  <a:pt x="167166" y="33440"/>
                  <a:pt x="111211" y="49427"/>
                </a:cubicBezTo>
                <a:cubicBezTo>
                  <a:pt x="98687" y="53005"/>
                  <a:pt x="85790" y="55959"/>
                  <a:pt x="74140" y="61784"/>
                </a:cubicBezTo>
                <a:cubicBezTo>
                  <a:pt x="60857" y="68425"/>
                  <a:pt x="49427" y="78259"/>
                  <a:pt x="37070" y="86497"/>
                </a:cubicBezTo>
                <a:lnTo>
                  <a:pt x="12357" y="160638"/>
                </a:lnTo>
                <a:lnTo>
                  <a:pt x="0" y="197708"/>
                </a:lnTo>
                <a:cubicBezTo>
                  <a:pt x="4119" y="263611"/>
                  <a:pt x="2059" y="330193"/>
                  <a:pt x="12357" y="395416"/>
                </a:cubicBezTo>
                <a:cubicBezTo>
                  <a:pt x="14673" y="410085"/>
                  <a:pt x="24477" y="424615"/>
                  <a:pt x="37070" y="432486"/>
                </a:cubicBezTo>
                <a:cubicBezTo>
                  <a:pt x="59161" y="446293"/>
                  <a:pt x="85938" y="450882"/>
                  <a:pt x="111211" y="457200"/>
                </a:cubicBezTo>
                <a:cubicBezTo>
                  <a:pt x="173250" y="472710"/>
                  <a:pt x="170654" y="473862"/>
                  <a:pt x="247135" y="481913"/>
                </a:cubicBezTo>
                <a:cubicBezTo>
                  <a:pt x="296461" y="487105"/>
                  <a:pt x="345989" y="490151"/>
                  <a:pt x="395416" y="494270"/>
                </a:cubicBezTo>
                <a:lnTo>
                  <a:pt x="827903" y="481913"/>
                </a:lnTo>
                <a:cubicBezTo>
                  <a:pt x="893444" y="478792"/>
                  <a:pt x="915945" y="466468"/>
                  <a:pt x="976184" y="457200"/>
                </a:cubicBezTo>
                <a:cubicBezTo>
                  <a:pt x="1126601" y="434059"/>
                  <a:pt x="1025070" y="457335"/>
                  <a:pt x="1124465" y="432486"/>
                </a:cubicBezTo>
                <a:cubicBezTo>
                  <a:pt x="1156450" y="400501"/>
                  <a:pt x="1196182" y="365615"/>
                  <a:pt x="1210962" y="321276"/>
                </a:cubicBezTo>
                <a:lnTo>
                  <a:pt x="1223319" y="284205"/>
                </a:lnTo>
                <a:cubicBezTo>
                  <a:pt x="1184154" y="225459"/>
                  <a:pt x="1203302" y="261226"/>
                  <a:pt x="1173892" y="172994"/>
                </a:cubicBezTo>
                <a:lnTo>
                  <a:pt x="1161535" y="135924"/>
                </a:lnTo>
                <a:cubicBezTo>
                  <a:pt x="1188091" y="82813"/>
                  <a:pt x="1186249" y="104917"/>
                  <a:pt x="1186249" y="74140"/>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037E3578-F7A6-606F-7F4B-10B239117E94}"/>
              </a:ext>
            </a:extLst>
          </p:cNvPr>
          <p:cNvSpPr txBox="1"/>
          <p:nvPr/>
        </p:nvSpPr>
        <p:spPr>
          <a:xfrm>
            <a:off x="2349156" y="996281"/>
            <a:ext cx="8104660" cy="1200329"/>
          </a:xfrm>
          <a:prstGeom prst="rect">
            <a:avLst/>
          </a:prstGeom>
          <a:noFill/>
        </p:spPr>
        <p:txBody>
          <a:bodyPr wrap="square" rtlCol="0">
            <a:spAutoFit/>
          </a:bodyPr>
          <a:lstStyle/>
          <a:p>
            <a:r>
              <a:rPr lang="en-US" sz="2400" b="1" dirty="0"/>
              <a:t>Total Awarded Budget: </a:t>
            </a:r>
            <a:r>
              <a:rPr lang="en-US" sz="2400" b="1" i="0" u="none" strike="noStrike" dirty="0">
                <a:solidFill>
                  <a:srgbClr val="212121"/>
                </a:solidFill>
                <a:effectLst/>
                <a:cs typeface="Times New Roman" panose="02020603050405020304" pitchFamily="18" charset="0"/>
              </a:rPr>
              <a:t>$2,999,688</a:t>
            </a:r>
          </a:p>
          <a:p>
            <a:r>
              <a:rPr lang="en-US" sz="2400" b="1" dirty="0">
                <a:solidFill>
                  <a:srgbClr val="212121"/>
                </a:solidFill>
                <a:cs typeface="Times New Roman" panose="02020603050405020304" pitchFamily="18" charset="0"/>
              </a:rPr>
              <a:t>Total Awarded Budget for Participants: $2,017,856</a:t>
            </a:r>
            <a:endParaRPr lang="en-US" sz="2400" b="1" i="0" u="none" strike="noStrike" dirty="0">
              <a:solidFill>
                <a:srgbClr val="212121"/>
              </a:solidFill>
              <a:effectLst/>
              <a:cs typeface="Times New Roman" panose="02020603050405020304" pitchFamily="18" charset="0"/>
            </a:endParaRPr>
          </a:p>
          <a:p>
            <a:r>
              <a:rPr lang="en-US" sz="2400" b="1" i="0" u="none" strike="noStrike" dirty="0">
                <a:solidFill>
                  <a:srgbClr val="212121"/>
                </a:solidFill>
                <a:effectLst/>
                <a:cs typeface="Times New Roman" panose="02020603050405020304" pitchFamily="18" charset="0"/>
              </a:rPr>
              <a:t> </a:t>
            </a:r>
            <a:endParaRPr lang="en-US" sz="2400" b="1" dirty="0">
              <a:cs typeface="Times New Roman" panose="02020603050405020304" pitchFamily="18" charset="0"/>
            </a:endParaRPr>
          </a:p>
        </p:txBody>
      </p:sp>
      <mc:AlternateContent xmlns:mc="http://schemas.openxmlformats.org/markup-compatibility/2006" xmlns:p14="http://schemas.microsoft.com/office/powerpoint/2010/main">
        <mc:Choice Requires="p14">
          <p:contentPart p14:bwMode="auto" r:id="rId4">
            <p14:nvContentPartPr>
              <p14:cNvPr id="17" name="Ink 16">
                <a:extLst>
                  <a:ext uri="{FF2B5EF4-FFF2-40B4-BE49-F238E27FC236}">
                    <a16:creationId xmlns:a16="http://schemas.microsoft.com/office/drawing/2014/main" id="{863E35ED-5954-4E18-EA17-5A61DFFA7834}"/>
                  </a:ext>
                </a:extLst>
              </p14:cNvPr>
              <p14:cNvContentPartPr/>
              <p14:nvPr/>
            </p14:nvContentPartPr>
            <p14:xfrm>
              <a:off x="9148923" y="3335702"/>
              <a:ext cx="1217160" cy="514800"/>
            </p14:xfrm>
          </p:contentPart>
        </mc:Choice>
        <mc:Fallback xmlns="">
          <p:pic>
            <p:nvPicPr>
              <p:cNvPr id="17" name="Ink 16">
                <a:extLst>
                  <a:ext uri="{FF2B5EF4-FFF2-40B4-BE49-F238E27FC236}">
                    <a16:creationId xmlns:a16="http://schemas.microsoft.com/office/drawing/2014/main" id="{863E35ED-5954-4E18-EA17-5A61DFFA7834}"/>
                  </a:ext>
                </a:extLst>
              </p:cNvPr>
              <p:cNvPicPr/>
              <p:nvPr/>
            </p:nvPicPr>
            <p:blipFill>
              <a:blip r:embed="rId5"/>
              <a:stretch>
                <a:fillRect/>
              </a:stretch>
            </p:blipFill>
            <p:spPr>
              <a:xfrm>
                <a:off x="9142803" y="3329582"/>
                <a:ext cx="1229400" cy="527040"/>
              </a:xfrm>
              <a:prstGeom prst="rect">
                <a:avLst/>
              </a:prstGeom>
            </p:spPr>
          </p:pic>
        </mc:Fallback>
      </mc:AlternateContent>
      <p:cxnSp>
        <p:nvCxnSpPr>
          <p:cNvPr id="19" name="Straight Arrow Connector 18">
            <a:extLst>
              <a:ext uri="{FF2B5EF4-FFF2-40B4-BE49-F238E27FC236}">
                <a16:creationId xmlns:a16="http://schemas.microsoft.com/office/drawing/2014/main" id="{96F907E4-8976-A8D6-0AA6-FBCCF697AA5A}"/>
              </a:ext>
            </a:extLst>
          </p:cNvPr>
          <p:cNvCxnSpPr>
            <a:cxnSpLocks/>
            <a:stCxn id="10" idx="19"/>
          </p:cNvCxnSpPr>
          <p:nvPr/>
        </p:nvCxnSpPr>
        <p:spPr>
          <a:xfrm>
            <a:off x="4621427" y="2409568"/>
            <a:ext cx="1474570" cy="151925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6FDA81CC-20DB-664E-F08B-CD4DDFA55083}"/>
              </a:ext>
            </a:extLst>
          </p:cNvPr>
          <p:cNvCxnSpPr/>
          <p:nvPr/>
        </p:nvCxnSpPr>
        <p:spPr>
          <a:xfrm flipH="1" flipV="1">
            <a:off x="8872151" y="1810674"/>
            <a:ext cx="741406" cy="152502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6">
            <p14:nvContentPartPr>
              <p14:cNvPr id="24" name="Ink 23">
                <a:extLst>
                  <a:ext uri="{FF2B5EF4-FFF2-40B4-BE49-F238E27FC236}">
                    <a16:creationId xmlns:a16="http://schemas.microsoft.com/office/drawing/2014/main" id="{62561D9C-ED9D-00C0-0BEF-08CB1DE7ADED}"/>
                  </a:ext>
                </a:extLst>
              </p14:cNvPr>
              <p14:cNvContentPartPr/>
              <p14:nvPr/>
            </p14:nvContentPartPr>
            <p14:xfrm>
              <a:off x="538160" y="2288503"/>
              <a:ext cx="1384920" cy="349920"/>
            </p14:xfrm>
          </p:contentPart>
        </mc:Choice>
        <mc:Fallback xmlns="">
          <p:pic>
            <p:nvPicPr>
              <p:cNvPr id="24" name="Ink 23">
                <a:extLst>
                  <a:ext uri="{FF2B5EF4-FFF2-40B4-BE49-F238E27FC236}">
                    <a16:creationId xmlns:a16="http://schemas.microsoft.com/office/drawing/2014/main" id="{62561D9C-ED9D-00C0-0BEF-08CB1DE7ADED}"/>
                  </a:ext>
                </a:extLst>
              </p:cNvPr>
              <p:cNvPicPr/>
              <p:nvPr/>
            </p:nvPicPr>
            <p:blipFill>
              <a:blip r:embed="rId7"/>
              <a:stretch>
                <a:fillRect/>
              </a:stretch>
            </p:blipFill>
            <p:spPr>
              <a:xfrm>
                <a:off x="532040" y="2282383"/>
                <a:ext cx="1397160" cy="362160"/>
              </a:xfrm>
              <a:prstGeom prst="rect">
                <a:avLst/>
              </a:prstGeom>
            </p:spPr>
          </p:pic>
        </mc:Fallback>
      </mc:AlternateContent>
      <p:pic>
        <p:nvPicPr>
          <p:cNvPr id="3" name="Picture 2" descr="A blue and yellow logo&#10;&#10;Description automatically generated">
            <a:extLst>
              <a:ext uri="{FF2B5EF4-FFF2-40B4-BE49-F238E27FC236}">
                <a16:creationId xmlns:a16="http://schemas.microsoft.com/office/drawing/2014/main" id="{A5A5F5B2-D850-B04B-2F7B-5CFFC882190D}"/>
              </a:ext>
            </a:extLst>
          </p:cNvPr>
          <p:cNvPicPr>
            <a:picLocks noChangeAspect="1"/>
          </p:cNvPicPr>
          <p:nvPr/>
        </p:nvPicPr>
        <p:blipFill>
          <a:blip r:embed="rId8"/>
          <a:stretch>
            <a:fillRect/>
          </a:stretch>
        </p:blipFill>
        <p:spPr>
          <a:xfrm>
            <a:off x="10630161" y="139286"/>
            <a:ext cx="1236759" cy="1260543"/>
          </a:xfrm>
          <a:prstGeom prst="rect">
            <a:avLst/>
          </a:prstGeom>
        </p:spPr>
      </p:pic>
      <p:sp>
        <p:nvSpPr>
          <p:cNvPr id="4" name="TextBox 3">
            <a:extLst>
              <a:ext uri="{FF2B5EF4-FFF2-40B4-BE49-F238E27FC236}">
                <a16:creationId xmlns:a16="http://schemas.microsoft.com/office/drawing/2014/main" id="{934D049A-EA3D-D5FD-9AB1-B4BAE0B75FF8}"/>
              </a:ext>
            </a:extLst>
          </p:cNvPr>
          <p:cNvSpPr txBox="1"/>
          <p:nvPr/>
        </p:nvSpPr>
        <p:spPr>
          <a:xfrm>
            <a:off x="4621427" y="3928823"/>
            <a:ext cx="6746286" cy="830997"/>
          </a:xfrm>
          <a:prstGeom prst="rect">
            <a:avLst/>
          </a:prstGeom>
          <a:noFill/>
        </p:spPr>
        <p:txBody>
          <a:bodyPr wrap="square" rtlCol="0">
            <a:spAutoFit/>
          </a:bodyPr>
          <a:lstStyle/>
          <a:p>
            <a:pPr marL="342900" indent="-342900">
              <a:buFont typeface="Arial" panose="020B0604020202020204" pitchFamily="34" charset="0"/>
              <a:buChar char="•"/>
            </a:pPr>
            <a:r>
              <a:rPr lang="en-US" sz="2400" b="1" dirty="0"/>
              <a:t>Scholarships (tuitions included)</a:t>
            </a:r>
          </a:p>
          <a:p>
            <a:pPr marL="342900" indent="-342900">
              <a:buFont typeface="Arial" panose="020B0604020202020204" pitchFamily="34" charset="0"/>
              <a:buChar char="•"/>
            </a:pPr>
            <a:r>
              <a:rPr lang="en-US" sz="2400" b="1" dirty="0"/>
              <a:t> Need to meet 40/60 Requirements </a:t>
            </a:r>
          </a:p>
        </p:txBody>
      </p:sp>
    </p:spTree>
    <p:extLst>
      <p:ext uri="{BB962C8B-B14F-4D97-AF65-F5344CB8AC3E}">
        <p14:creationId xmlns:p14="http://schemas.microsoft.com/office/powerpoint/2010/main" val="3885675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90248-C4D7-9F9B-FBDC-AC6136C82CBC}"/>
              </a:ext>
            </a:extLst>
          </p:cNvPr>
          <p:cNvSpPr>
            <a:spLocks noGrp="1"/>
          </p:cNvSpPr>
          <p:nvPr>
            <p:ph type="title"/>
          </p:nvPr>
        </p:nvSpPr>
        <p:spPr>
          <a:xfrm>
            <a:off x="957920" y="0"/>
            <a:ext cx="10276160" cy="1601388"/>
          </a:xfrm>
        </p:spPr>
        <p:txBody>
          <a:bodyPr>
            <a:normAutofit/>
          </a:bodyPr>
          <a:lstStyle/>
          <a:p>
            <a:pPr algn="ctr"/>
            <a:r>
              <a:rPr lang="en-US" sz="3600" b="1" dirty="0">
                <a:cs typeface="Arial" panose="020B0604020202020204" pitchFamily="34" charset="0"/>
              </a:rPr>
              <a:t>Projected Noyce Paycheck/Stipend Calendar</a:t>
            </a:r>
            <a:br>
              <a:rPr lang="en-US" sz="3600" b="1" dirty="0">
                <a:cs typeface="Arial" panose="020B0604020202020204" pitchFamily="34" charset="0"/>
              </a:rPr>
            </a:br>
            <a:r>
              <a:rPr lang="en-US" sz="2800" b="1" dirty="0">
                <a:solidFill>
                  <a:srgbClr val="0432FF"/>
                </a:solidFill>
                <a:cs typeface="Arial" panose="020B0604020202020204" pitchFamily="34" charset="0"/>
              </a:rPr>
              <a:t>Q: </a:t>
            </a:r>
            <a:r>
              <a:rPr lang="en-US" sz="2800" dirty="0">
                <a:solidFill>
                  <a:srgbClr val="0432FF"/>
                </a:solidFill>
              </a:rPr>
              <a:t>Payment schedule inconsistencies?</a:t>
            </a:r>
            <a:endParaRPr lang="en-US" sz="2800" dirty="0">
              <a:solidFill>
                <a:srgbClr val="0432FF"/>
              </a:solidFill>
              <a:cs typeface="Arial" panose="020B0604020202020204" pitchFamily="34" charset="0"/>
            </a:endParaRPr>
          </a:p>
        </p:txBody>
      </p:sp>
      <p:pic>
        <p:nvPicPr>
          <p:cNvPr id="5" name="Content Placeholder 4" descr="A logo of a globe with a gold circle&#10;&#10;Description automatically generated">
            <a:extLst>
              <a:ext uri="{FF2B5EF4-FFF2-40B4-BE49-F238E27FC236}">
                <a16:creationId xmlns:a16="http://schemas.microsoft.com/office/drawing/2014/main" id="{A78BF3DA-4DBE-86B2-5D70-FC4A04782AD0}"/>
              </a:ext>
            </a:extLst>
          </p:cNvPr>
          <p:cNvPicPr>
            <a:picLocks noGrp="1" noChangeAspect="1"/>
          </p:cNvPicPr>
          <p:nvPr>
            <p:ph idx="1"/>
          </p:nvPr>
        </p:nvPicPr>
        <p:blipFill>
          <a:blip r:embed="rId2"/>
          <a:stretch>
            <a:fillRect/>
          </a:stretch>
        </p:blipFill>
        <p:spPr>
          <a:xfrm>
            <a:off x="320856" y="44372"/>
            <a:ext cx="1335087" cy="1335087"/>
          </a:xfrm>
        </p:spPr>
      </p:pic>
      <p:sp>
        <p:nvSpPr>
          <p:cNvPr id="12" name="TextBox 11">
            <a:extLst>
              <a:ext uri="{FF2B5EF4-FFF2-40B4-BE49-F238E27FC236}">
                <a16:creationId xmlns:a16="http://schemas.microsoft.com/office/drawing/2014/main" id="{96FCAA69-19C1-FEDB-AA65-84CF3433874B}"/>
              </a:ext>
            </a:extLst>
          </p:cNvPr>
          <p:cNvSpPr txBox="1"/>
          <p:nvPr/>
        </p:nvSpPr>
        <p:spPr>
          <a:xfrm>
            <a:off x="320856" y="4928612"/>
            <a:ext cx="11554770" cy="1692771"/>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Helvetica" pitchFamily="2" charset="0"/>
                <a:ea typeface="PMingLiU" panose="02020500000000000000" pitchFamily="18" charset="-120"/>
                <a:cs typeface="Times New Roman" panose="02020603050405020304" pitchFamily="18" charset="0"/>
              </a:rPr>
              <a:t>NOTE: </a:t>
            </a: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r>
              <a:rPr lang="en-US" sz="2000" kern="100" dirty="0">
                <a:effectLst/>
                <a:latin typeface="Helvetica" pitchFamily="2" charset="0"/>
                <a:ea typeface="PMingLiU" panose="02020500000000000000" pitchFamily="18" charset="-120"/>
                <a:cs typeface="Times New Roman" panose="02020603050405020304" pitchFamily="18" charset="0"/>
              </a:rPr>
              <a:t>The MSU Noyce program will try to process your paycheck/stipend by the end of the scheduled month. However, it could take you one </a:t>
            </a:r>
            <a:r>
              <a:rPr lang="en-US" sz="2000" kern="100" dirty="0">
                <a:latin typeface="Helvetica" pitchFamily="2" charset="0"/>
                <a:ea typeface="PMingLiU" panose="02020500000000000000" pitchFamily="18" charset="-120"/>
                <a:cs typeface="Times New Roman" panose="02020603050405020304" pitchFamily="18" charset="0"/>
              </a:rPr>
              <a:t>or two </a:t>
            </a:r>
            <a:r>
              <a:rPr lang="en-US" sz="2000" kern="100" dirty="0">
                <a:effectLst/>
                <a:latin typeface="Helvetica" pitchFamily="2" charset="0"/>
                <a:ea typeface="PMingLiU" panose="02020500000000000000" pitchFamily="18" charset="-120"/>
                <a:cs typeface="Times New Roman" panose="02020603050405020304" pitchFamily="18" charset="0"/>
              </a:rPr>
              <a:t>more months to receive it.</a:t>
            </a: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r>
              <a:rPr lang="en-US" sz="2000" dirty="0">
                <a:solidFill>
                  <a:srgbClr val="1B1B1B"/>
                </a:solidFill>
                <a:effectLst/>
                <a:latin typeface="Helvetica" pitchFamily="2" charset="0"/>
              </a:rPr>
              <a:t>The term “fellowship</a:t>
            </a:r>
            <a:r>
              <a:rPr lang="en-US" sz="2000" dirty="0">
                <a:solidFill>
                  <a:srgbClr val="1B1B1B"/>
                </a:solidFill>
                <a:latin typeface="Helvetica" pitchFamily="2" charset="0"/>
              </a:rPr>
              <a:t>”</a:t>
            </a:r>
            <a:r>
              <a:rPr lang="en-US" sz="2000" dirty="0">
                <a:solidFill>
                  <a:srgbClr val="1B1B1B"/>
                </a:solidFill>
                <a:effectLst/>
                <a:latin typeface="Helvetica" pitchFamily="2" charset="0"/>
              </a:rPr>
              <a:t> means funds awarded …in the NSF Master Teaching Fellowships Track to a STEM teacher (in which case the funds are also referred o as a salary supplement)(p.8).</a:t>
            </a:r>
          </a:p>
        </p:txBody>
      </p:sp>
      <p:pic>
        <p:nvPicPr>
          <p:cNvPr id="3" name="Picture 2" descr="A blue and yellow logo&#10;&#10;Description automatically generated">
            <a:extLst>
              <a:ext uri="{FF2B5EF4-FFF2-40B4-BE49-F238E27FC236}">
                <a16:creationId xmlns:a16="http://schemas.microsoft.com/office/drawing/2014/main" id="{C401393C-B9A1-D90E-F195-33D6F2FF2338}"/>
              </a:ext>
            </a:extLst>
          </p:cNvPr>
          <p:cNvPicPr>
            <a:picLocks noChangeAspect="1"/>
          </p:cNvPicPr>
          <p:nvPr/>
        </p:nvPicPr>
        <p:blipFill>
          <a:blip r:embed="rId3"/>
          <a:stretch>
            <a:fillRect/>
          </a:stretch>
        </p:blipFill>
        <p:spPr>
          <a:xfrm>
            <a:off x="10735421" y="32270"/>
            <a:ext cx="1236759" cy="1260543"/>
          </a:xfrm>
          <a:prstGeom prst="rect">
            <a:avLst/>
          </a:prstGeom>
        </p:spPr>
      </p:pic>
      <p:pic>
        <p:nvPicPr>
          <p:cNvPr id="9" name="Picture 8" descr="A table with numbers and a few different colored squares&#10;&#10;AI-generated content may be incorrect.">
            <a:extLst>
              <a:ext uri="{FF2B5EF4-FFF2-40B4-BE49-F238E27FC236}">
                <a16:creationId xmlns:a16="http://schemas.microsoft.com/office/drawing/2014/main" id="{859DDA9A-8F9C-A6D8-6C26-82347263261F}"/>
              </a:ext>
            </a:extLst>
          </p:cNvPr>
          <p:cNvPicPr>
            <a:picLocks noChangeAspect="1"/>
          </p:cNvPicPr>
          <p:nvPr/>
        </p:nvPicPr>
        <p:blipFill>
          <a:blip r:embed="rId4"/>
          <a:stretch>
            <a:fillRect/>
          </a:stretch>
        </p:blipFill>
        <p:spPr>
          <a:xfrm>
            <a:off x="1457502" y="1398589"/>
            <a:ext cx="8894811" cy="3400722"/>
          </a:xfrm>
          <a:prstGeom prst="rect">
            <a:avLst/>
          </a:prstGeom>
        </p:spPr>
      </p:pic>
      <p:sp>
        <p:nvSpPr>
          <p:cNvPr id="4" name="TextBox 3">
            <a:extLst>
              <a:ext uri="{FF2B5EF4-FFF2-40B4-BE49-F238E27FC236}">
                <a16:creationId xmlns:a16="http://schemas.microsoft.com/office/drawing/2014/main" id="{8821761D-4F79-64FE-790A-F389A8F893BA}"/>
              </a:ext>
            </a:extLst>
          </p:cNvPr>
          <p:cNvSpPr txBox="1"/>
          <p:nvPr/>
        </p:nvSpPr>
        <p:spPr>
          <a:xfrm>
            <a:off x="6096000" y="4925006"/>
            <a:ext cx="2064327" cy="400110"/>
          </a:xfrm>
          <a:prstGeom prst="rect">
            <a:avLst/>
          </a:prstGeom>
          <a:noFill/>
        </p:spPr>
        <p:txBody>
          <a:bodyPr wrap="square" rtlCol="0">
            <a:spAutoFit/>
          </a:bodyPr>
          <a:lstStyle/>
          <a:p>
            <a:r>
              <a:rPr lang="en-US" sz="2000" b="1" dirty="0">
                <a:solidFill>
                  <a:srgbClr val="FF0000"/>
                </a:solidFill>
              </a:rPr>
              <a:t>+$2000</a:t>
            </a:r>
          </a:p>
        </p:txBody>
      </p:sp>
      <p:cxnSp>
        <p:nvCxnSpPr>
          <p:cNvPr id="18" name="Straight Arrow Connector 17">
            <a:extLst>
              <a:ext uri="{FF2B5EF4-FFF2-40B4-BE49-F238E27FC236}">
                <a16:creationId xmlns:a16="http://schemas.microsoft.com/office/drawing/2014/main" id="{0B18D9A8-B763-7808-8554-78135AAB307F}"/>
              </a:ext>
            </a:extLst>
          </p:cNvPr>
          <p:cNvCxnSpPr>
            <a:cxnSpLocks/>
          </p:cNvCxnSpPr>
          <p:nvPr/>
        </p:nvCxnSpPr>
        <p:spPr>
          <a:xfrm flipH="1" flipV="1">
            <a:off x="6539345" y="4142509"/>
            <a:ext cx="235528" cy="782497"/>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97775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262FF-F44F-2626-50AC-DA32AD502A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B51555-0117-DA21-16D8-470EBE3366FD}"/>
              </a:ext>
            </a:extLst>
          </p:cNvPr>
          <p:cNvSpPr>
            <a:spLocks noGrp="1"/>
          </p:cNvSpPr>
          <p:nvPr>
            <p:ph type="title"/>
          </p:nvPr>
        </p:nvSpPr>
        <p:spPr>
          <a:xfrm>
            <a:off x="957920" y="0"/>
            <a:ext cx="10276160" cy="1601388"/>
          </a:xfrm>
        </p:spPr>
        <p:txBody>
          <a:bodyPr>
            <a:normAutofit/>
          </a:bodyPr>
          <a:lstStyle/>
          <a:p>
            <a:pPr algn="ctr"/>
            <a:r>
              <a:rPr lang="en-US" sz="3600" b="1" dirty="0">
                <a:cs typeface="Arial" panose="020B0604020202020204" pitchFamily="34" charset="0"/>
              </a:rPr>
              <a:t>Projected Noyce Paycheck/Stipend Calendar</a:t>
            </a:r>
            <a:br>
              <a:rPr lang="en-US" sz="3600" b="1" dirty="0">
                <a:cs typeface="Arial" panose="020B0604020202020204" pitchFamily="34" charset="0"/>
              </a:rPr>
            </a:br>
            <a:endParaRPr lang="en-US" sz="2800" b="1" dirty="0">
              <a:solidFill>
                <a:srgbClr val="0432FF"/>
              </a:solidFill>
              <a:cs typeface="Arial" panose="020B0604020202020204" pitchFamily="34" charset="0"/>
            </a:endParaRPr>
          </a:p>
        </p:txBody>
      </p:sp>
      <p:pic>
        <p:nvPicPr>
          <p:cNvPr id="5" name="Content Placeholder 4" descr="A logo of a globe with a gold circle&#10;&#10;Description automatically generated">
            <a:extLst>
              <a:ext uri="{FF2B5EF4-FFF2-40B4-BE49-F238E27FC236}">
                <a16:creationId xmlns:a16="http://schemas.microsoft.com/office/drawing/2014/main" id="{BD8D9B08-C6C8-8BF7-1F43-E26D2A2599CE}"/>
              </a:ext>
            </a:extLst>
          </p:cNvPr>
          <p:cNvPicPr>
            <a:picLocks noGrp="1" noChangeAspect="1"/>
          </p:cNvPicPr>
          <p:nvPr>
            <p:ph idx="1"/>
          </p:nvPr>
        </p:nvPicPr>
        <p:blipFill>
          <a:blip r:embed="rId2"/>
          <a:stretch>
            <a:fillRect/>
          </a:stretch>
        </p:blipFill>
        <p:spPr>
          <a:xfrm>
            <a:off x="320856" y="44372"/>
            <a:ext cx="1335087" cy="1335087"/>
          </a:xfrm>
        </p:spPr>
      </p:pic>
      <p:sp>
        <p:nvSpPr>
          <p:cNvPr id="12" name="TextBox 11">
            <a:extLst>
              <a:ext uri="{FF2B5EF4-FFF2-40B4-BE49-F238E27FC236}">
                <a16:creationId xmlns:a16="http://schemas.microsoft.com/office/drawing/2014/main" id="{BD16379B-E47E-2C25-5F9B-3D69B17EA899}"/>
              </a:ext>
            </a:extLst>
          </p:cNvPr>
          <p:cNvSpPr txBox="1"/>
          <p:nvPr/>
        </p:nvSpPr>
        <p:spPr>
          <a:xfrm>
            <a:off x="407867" y="4185552"/>
            <a:ext cx="11871144" cy="2185214"/>
          </a:xfrm>
          <a:prstGeom prst="rect">
            <a:avLst/>
          </a:prstGeom>
          <a:noFill/>
        </p:spPr>
        <p:txBody>
          <a:bodyPr wrap="square">
            <a:spAutoFit/>
          </a:bodyPr>
          <a:lstStyle/>
          <a:p>
            <a:pPr marL="457200" lvl="0" indent="-457200" eaLnBrk="0" fontAlgn="base" hangingPunct="0">
              <a:spcBef>
                <a:spcPct val="0"/>
              </a:spcBef>
              <a:spcAft>
                <a:spcPct val="0"/>
              </a:spcAft>
              <a:buFontTx/>
              <a:buAutoNum type="arabicPeriod"/>
            </a:pPr>
            <a:r>
              <a:rPr lang="en-US" sz="2800" dirty="0">
                <a:latin typeface="Times New Roman" panose="02020603050405020304" pitchFamily="18" charset="0"/>
                <a:cs typeface="Times New Roman" panose="02020603050405020304" pitchFamily="18" charset="0"/>
              </a:rPr>
              <a:t>MTFs is funded by </a:t>
            </a:r>
            <a:r>
              <a:rPr lang="en-US" sz="2800" b="1" dirty="0">
                <a:latin typeface="Times New Roman" panose="02020603050405020304" pitchFamily="18" charset="0"/>
                <a:cs typeface="Times New Roman" panose="02020603050405020304" pitchFamily="18" charset="0"/>
              </a:rPr>
              <a:t>Rober Noyce Teacher </a:t>
            </a:r>
            <a:r>
              <a:rPr lang="en-US" sz="2800" b="1" dirty="0">
                <a:highlight>
                  <a:srgbClr val="FFFF00"/>
                </a:highlight>
                <a:latin typeface="Times New Roman" panose="02020603050405020304" pitchFamily="18" charset="0"/>
                <a:cs typeface="Times New Roman" panose="02020603050405020304" pitchFamily="18" charset="0"/>
              </a:rPr>
              <a:t>Scholarship</a:t>
            </a:r>
            <a:r>
              <a:rPr lang="en-US" sz="2800" b="1" dirty="0">
                <a:latin typeface="Times New Roman" panose="02020603050405020304" pitchFamily="18" charset="0"/>
                <a:cs typeface="Times New Roman" panose="02020603050405020304" pitchFamily="18" charset="0"/>
              </a:rPr>
              <a:t> Program</a:t>
            </a:r>
          </a:p>
          <a:p>
            <a:pPr marL="457200" lvl="0" indent="-457200" eaLnBrk="0" fontAlgn="base" hangingPunct="0">
              <a:spcBef>
                <a:spcPct val="0"/>
              </a:spcBef>
              <a:spcAft>
                <a:spcPct val="0"/>
              </a:spcAft>
              <a:buFontTx/>
              <a:buAutoNum type="arabicPeriod"/>
            </a:pPr>
            <a:r>
              <a:rPr lang="en-US" sz="2800" dirty="0">
                <a:latin typeface="Times New Roman" panose="02020603050405020304" pitchFamily="18" charset="0"/>
                <a:cs typeface="Times New Roman" panose="02020603050405020304" pitchFamily="18" charset="0"/>
              </a:rPr>
              <a:t>“Scholarships are </a:t>
            </a:r>
            <a:r>
              <a:rPr lang="en-US" sz="2800" b="1" dirty="0">
                <a:latin typeface="Times New Roman" panose="02020603050405020304" pitchFamily="18" charset="0"/>
                <a:cs typeface="Times New Roman" panose="02020603050405020304" pitchFamily="18" charset="0"/>
              </a:rPr>
              <a:t>not</a:t>
            </a:r>
            <a:r>
              <a:rPr lang="en-US" sz="2800" dirty="0">
                <a:latin typeface="Times New Roman" panose="02020603050405020304" pitchFamily="18" charset="0"/>
                <a:cs typeface="Times New Roman" panose="02020603050405020304" pitchFamily="18" charset="0"/>
              </a:rPr>
              <a:t> considered </a:t>
            </a:r>
            <a:r>
              <a:rPr lang="en-US" sz="2800" b="1" dirty="0">
                <a:latin typeface="Times New Roman" panose="02020603050405020304" pitchFamily="18" charset="0"/>
                <a:cs typeface="Times New Roman" panose="02020603050405020304" pitchFamily="18" charset="0"/>
              </a:rPr>
              <a:t>taxable income </a:t>
            </a:r>
            <a:r>
              <a:rPr lang="en-US" sz="2800" dirty="0">
                <a:latin typeface="Times New Roman" panose="02020603050405020304" pitchFamily="18" charset="0"/>
                <a:cs typeface="Times New Roman" panose="02020603050405020304" pitchFamily="18" charset="0"/>
              </a:rPr>
              <a:t>or</a:t>
            </a:r>
            <a:r>
              <a:rPr lang="en-US" sz="2800" b="1" dirty="0">
                <a:latin typeface="Times New Roman" panose="02020603050405020304" pitchFamily="18" charset="0"/>
                <a:cs typeface="Times New Roman" panose="02020603050405020304" pitchFamily="18" charset="0"/>
              </a:rPr>
              <a:t> loans </a:t>
            </a:r>
            <a:r>
              <a:rPr lang="en-US" sz="2800" dirty="0">
                <a:latin typeface="Times New Roman" panose="02020603050405020304" pitchFamily="18" charset="0"/>
                <a:cs typeface="Times New Roman" panose="02020603050405020304" pitchFamily="18" charset="0"/>
              </a:rPr>
              <a:t>during the period of the scholarship support.” “Stipends are not considered taxable income or loans during the period of the stipend support.”</a:t>
            </a:r>
          </a:p>
          <a:p>
            <a:pPr lvl="1" eaLnBrk="0" fontAlgn="base" hangingPunct="0">
              <a:spcBef>
                <a:spcPct val="0"/>
              </a:spcBef>
              <a:spcAft>
                <a:spcPct val="0"/>
              </a:spcAft>
            </a:pPr>
            <a:r>
              <a:rPr lang="en-US" sz="2400" b="1" kern="100" dirty="0">
                <a:ea typeface="PMingLiU" panose="02020500000000000000" pitchFamily="18" charset="-120"/>
                <a:cs typeface="Times New Roman" panose="02020603050405020304" pitchFamily="18" charset="0"/>
              </a:rPr>
              <a:t>Source: </a:t>
            </a:r>
            <a:r>
              <a:rPr lang="en-US" sz="2400" kern="100" dirty="0">
                <a:ea typeface="PMingLiU" panose="02020500000000000000" pitchFamily="18" charset="-120"/>
                <a:cs typeface="Times New Roman" panose="02020603050405020304" pitchFamily="18" charset="0"/>
              </a:rPr>
              <a:t>Robert Noyce Teacher Scholarship Program Solicitation in 2023</a:t>
            </a:r>
          </a:p>
        </p:txBody>
      </p:sp>
      <p:pic>
        <p:nvPicPr>
          <p:cNvPr id="3" name="Picture 2" descr="A blue and yellow logo&#10;&#10;Description automatically generated">
            <a:extLst>
              <a:ext uri="{FF2B5EF4-FFF2-40B4-BE49-F238E27FC236}">
                <a16:creationId xmlns:a16="http://schemas.microsoft.com/office/drawing/2014/main" id="{158C1957-5CF2-5B9F-1B7F-823CAFDF42F3}"/>
              </a:ext>
            </a:extLst>
          </p:cNvPr>
          <p:cNvPicPr>
            <a:picLocks noChangeAspect="1"/>
          </p:cNvPicPr>
          <p:nvPr/>
        </p:nvPicPr>
        <p:blipFill>
          <a:blip r:embed="rId3"/>
          <a:stretch>
            <a:fillRect/>
          </a:stretch>
        </p:blipFill>
        <p:spPr>
          <a:xfrm>
            <a:off x="10735421" y="32270"/>
            <a:ext cx="1236759" cy="1260543"/>
          </a:xfrm>
          <a:prstGeom prst="rect">
            <a:avLst/>
          </a:prstGeom>
        </p:spPr>
      </p:pic>
      <p:pic>
        <p:nvPicPr>
          <p:cNvPr id="9" name="Picture 8" descr="A table with numbers and a few different colored squares&#10;&#10;AI-generated content may be incorrect.">
            <a:extLst>
              <a:ext uri="{FF2B5EF4-FFF2-40B4-BE49-F238E27FC236}">
                <a16:creationId xmlns:a16="http://schemas.microsoft.com/office/drawing/2014/main" id="{A0113502-65D0-7111-8F16-22710BB75DCA}"/>
              </a:ext>
            </a:extLst>
          </p:cNvPr>
          <p:cNvPicPr>
            <a:picLocks noChangeAspect="1"/>
          </p:cNvPicPr>
          <p:nvPr/>
        </p:nvPicPr>
        <p:blipFill>
          <a:blip r:embed="rId4"/>
          <a:stretch>
            <a:fillRect/>
          </a:stretch>
        </p:blipFill>
        <p:spPr>
          <a:xfrm>
            <a:off x="1865407" y="1128066"/>
            <a:ext cx="7962527" cy="3044285"/>
          </a:xfrm>
          <a:prstGeom prst="rect">
            <a:avLst/>
          </a:prstGeom>
        </p:spPr>
      </p:pic>
      <p:sp>
        <p:nvSpPr>
          <p:cNvPr id="7" name="TextBox 6">
            <a:extLst>
              <a:ext uri="{FF2B5EF4-FFF2-40B4-BE49-F238E27FC236}">
                <a16:creationId xmlns:a16="http://schemas.microsoft.com/office/drawing/2014/main" id="{41CEDDD5-5E64-5BB9-8E83-ACA566544E05}"/>
              </a:ext>
            </a:extLst>
          </p:cNvPr>
          <p:cNvSpPr txBox="1"/>
          <p:nvPr/>
        </p:nvSpPr>
        <p:spPr>
          <a:xfrm>
            <a:off x="3270630" y="6383967"/>
            <a:ext cx="5299212" cy="461665"/>
          </a:xfrm>
          <a:prstGeom prst="rect">
            <a:avLst/>
          </a:prstGeom>
          <a:noFill/>
        </p:spPr>
        <p:txBody>
          <a:bodyPr wrap="square">
            <a:spAutoFit/>
          </a:bodyPr>
          <a:lstStyle/>
          <a:p>
            <a:r>
              <a:rPr lang="en-US" sz="2400" b="1" dirty="0">
                <a:solidFill>
                  <a:srgbClr val="0432FF"/>
                </a:solidFill>
                <a:cs typeface="Arial" panose="020B0604020202020204" pitchFamily="34" charset="0"/>
              </a:rPr>
              <a:t>U</a:t>
            </a:r>
            <a:r>
              <a:rPr lang="en-US" sz="2400" b="1" dirty="0">
                <a:solidFill>
                  <a:srgbClr val="0432FF"/>
                </a:solidFill>
              </a:rPr>
              <a:t>nclear tax documentation ?</a:t>
            </a:r>
            <a:endParaRPr lang="en-US" sz="2400" dirty="0"/>
          </a:p>
        </p:txBody>
      </p:sp>
      <p:pic>
        <p:nvPicPr>
          <p:cNvPr id="8" name="Picture 7">
            <a:extLst>
              <a:ext uri="{FF2B5EF4-FFF2-40B4-BE49-F238E27FC236}">
                <a16:creationId xmlns:a16="http://schemas.microsoft.com/office/drawing/2014/main" id="{73B769F5-5508-D02A-3624-B6A0767FACBB}"/>
              </a:ext>
            </a:extLst>
          </p:cNvPr>
          <p:cNvPicPr>
            <a:picLocks noChangeAspect="1"/>
          </p:cNvPicPr>
          <p:nvPr/>
        </p:nvPicPr>
        <p:blipFill>
          <a:blip r:embed="rId5"/>
          <a:stretch>
            <a:fillRect/>
          </a:stretch>
        </p:blipFill>
        <p:spPr>
          <a:xfrm>
            <a:off x="2600188" y="6228328"/>
            <a:ext cx="670442" cy="629672"/>
          </a:xfrm>
          <a:prstGeom prst="rect">
            <a:avLst/>
          </a:prstGeom>
        </p:spPr>
      </p:pic>
    </p:spTree>
    <p:extLst>
      <p:ext uri="{BB962C8B-B14F-4D97-AF65-F5344CB8AC3E}">
        <p14:creationId xmlns:p14="http://schemas.microsoft.com/office/powerpoint/2010/main" val="33076188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90248-C4D7-9F9B-FBDC-AC6136C82CBC}"/>
              </a:ext>
            </a:extLst>
          </p:cNvPr>
          <p:cNvSpPr>
            <a:spLocks noGrp="1"/>
          </p:cNvSpPr>
          <p:nvPr>
            <p:ph type="title"/>
          </p:nvPr>
        </p:nvSpPr>
        <p:spPr>
          <a:xfrm>
            <a:off x="3240152" y="547210"/>
            <a:ext cx="4931391" cy="526847"/>
          </a:xfrm>
        </p:spPr>
        <p:txBody>
          <a:bodyPr>
            <a:normAutofit fontScale="90000"/>
          </a:bodyPr>
          <a:lstStyle/>
          <a:p>
            <a:br>
              <a:rPr lang="en-US" sz="1400" dirty="0">
                <a:effectLst/>
                <a:latin typeface="Helvetica" pitchFamily="2" charset="0"/>
              </a:rPr>
            </a:br>
            <a:r>
              <a:rPr lang="en-US" sz="4000" b="1" dirty="0">
                <a:solidFill>
                  <a:srgbClr val="1B1B1B"/>
                </a:solidFill>
                <a:effectLst/>
              </a:rPr>
              <a:t>Recipient Obligations</a:t>
            </a:r>
            <a:br>
              <a:rPr lang="en-US" sz="1400" dirty="0">
                <a:solidFill>
                  <a:srgbClr val="1B1B1B"/>
                </a:solidFill>
                <a:effectLst/>
                <a:latin typeface="Helvetica" pitchFamily="2" charset="0"/>
              </a:rPr>
            </a:br>
            <a:endParaRPr lang="en-US" sz="3600" dirty="0">
              <a:latin typeface="Helvetica" pitchFamily="2" charset="0"/>
              <a:cs typeface="Arial" panose="020B0604020202020204" pitchFamily="34" charset="0"/>
            </a:endParaRPr>
          </a:p>
        </p:txBody>
      </p:sp>
      <p:sp>
        <p:nvSpPr>
          <p:cNvPr id="12" name="TextBox 11">
            <a:extLst>
              <a:ext uri="{FF2B5EF4-FFF2-40B4-BE49-F238E27FC236}">
                <a16:creationId xmlns:a16="http://schemas.microsoft.com/office/drawing/2014/main" id="{96FCAA69-19C1-FEDB-AA65-84CF3433874B}"/>
              </a:ext>
            </a:extLst>
          </p:cNvPr>
          <p:cNvSpPr txBox="1"/>
          <p:nvPr/>
        </p:nvSpPr>
        <p:spPr>
          <a:xfrm>
            <a:off x="354903" y="1603356"/>
            <a:ext cx="11837097" cy="4893647"/>
          </a:xfrm>
          <a:prstGeom prst="rect">
            <a:avLst/>
          </a:prstGeom>
          <a:noFill/>
        </p:spPr>
        <p:txBody>
          <a:bodyPr wrap="square">
            <a:spAutoFit/>
          </a:bodyPr>
          <a:lstStyle/>
          <a:p>
            <a:pPr marL="0" marR="0" algn="l">
              <a:spcBef>
                <a:spcPts val="0"/>
              </a:spcBef>
              <a:spcAft>
                <a:spcPts val="0"/>
              </a:spcAft>
            </a:pPr>
            <a:r>
              <a:rPr lang="en-US" sz="2400" b="0" i="0" u="none" strike="noStrike" dirty="0">
                <a:solidFill>
                  <a:srgbClr val="000000"/>
                </a:solidFill>
                <a:effectLst/>
                <a:highlight>
                  <a:srgbClr val="FFFF00"/>
                </a:highlight>
              </a:rPr>
              <a:t>An institution </a:t>
            </a:r>
            <a:r>
              <a:rPr lang="en-US" sz="2400" b="0" i="0" u="none" strike="noStrike" dirty="0">
                <a:solidFill>
                  <a:srgbClr val="000000"/>
                </a:solidFill>
                <a:effectLst/>
              </a:rPr>
              <a:t>receiving a grant under Track 1: S &amp;S, Track 2: TF, or T</a:t>
            </a:r>
            <a:r>
              <a:rPr lang="en-US" sz="2400" b="0" i="0" u="none" strike="noStrike" dirty="0">
                <a:solidFill>
                  <a:srgbClr val="000000"/>
                </a:solidFill>
                <a:effectLst/>
                <a:highlight>
                  <a:srgbClr val="FFFF00"/>
                </a:highlight>
              </a:rPr>
              <a:t>rack 3: MTF </a:t>
            </a:r>
            <a:r>
              <a:rPr lang="en-US" sz="2400" b="0" i="0" u="none" strike="noStrike" dirty="0">
                <a:solidFill>
                  <a:srgbClr val="000000"/>
                </a:solidFill>
                <a:effectLst/>
              </a:rPr>
              <a:t>agrees to:</a:t>
            </a:r>
          </a:p>
          <a:p>
            <a:pPr marL="0" marR="0" algn="l">
              <a:spcBef>
                <a:spcPts val="0"/>
              </a:spcBef>
              <a:spcAft>
                <a:spcPts val="0"/>
              </a:spcAft>
            </a:pPr>
            <a:endParaRPr lang="en-US" sz="2400" b="0" i="0" u="none" strike="noStrike" dirty="0">
              <a:solidFill>
                <a:srgbClr val="000000"/>
              </a:solidFill>
              <a:effectLst/>
            </a:endParaRPr>
          </a:p>
          <a:p>
            <a:pPr marL="457200" marR="0" indent="-457200" algn="l">
              <a:spcBef>
                <a:spcPts val="0"/>
              </a:spcBef>
              <a:spcAft>
                <a:spcPts val="0"/>
              </a:spcAft>
              <a:buAutoNum type="arabicPeriod"/>
            </a:pPr>
            <a:r>
              <a:rPr lang="en-US" sz="2400" b="0" i="0" u="none" strike="noStrike" dirty="0">
                <a:solidFill>
                  <a:srgbClr val="000000"/>
                </a:solidFill>
                <a:effectLst/>
              </a:rPr>
              <a:t>ensure that Noyce recipients accept the terms of the scholarship, stipend, or fellowship and that recipients provide annual certification of employment and updated contact information;</a:t>
            </a:r>
          </a:p>
          <a:p>
            <a:pPr marL="457200" marR="0" indent="-457200" algn="l">
              <a:spcBef>
                <a:spcPts val="0"/>
              </a:spcBef>
              <a:spcAft>
                <a:spcPts val="0"/>
              </a:spcAft>
              <a:buAutoNum type="arabicPeriod"/>
            </a:pPr>
            <a:r>
              <a:rPr lang="en-US" sz="2400" b="0" i="0" u="none" strike="noStrike" dirty="0">
                <a:solidFill>
                  <a:srgbClr val="000000"/>
                </a:solidFill>
                <a:effectLst/>
              </a:rPr>
              <a:t>supply to NSF relevant </a:t>
            </a:r>
            <a:r>
              <a:rPr lang="en-US" sz="2400" b="0" i="0" u="none" strike="noStrike" dirty="0">
                <a:solidFill>
                  <a:srgbClr val="000000"/>
                </a:solidFill>
                <a:effectLst/>
                <a:highlight>
                  <a:srgbClr val="FFFF00"/>
                </a:highlight>
              </a:rPr>
              <a:t>statistical and demographic data on Noyce recipients</a:t>
            </a:r>
          </a:p>
          <a:p>
            <a:pPr marL="457200" marR="0" indent="-457200" algn="l">
              <a:spcBef>
                <a:spcPts val="0"/>
              </a:spcBef>
              <a:spcAft>
                <a:spcPts val="0"/>
              </a:spcAft>
              <a:buAutoNum type="arabicPeriod"/>
            </a:pPr>
            <a:r>
              <a:rPr lang="en-US" sz="2400" b="0" i="0" u="none" strike="noStrike" dirty="0">
                <a:solidFill>
                  <a:srgbClr val="000000"/>
                </a:solidFill>
                <a:effectLst/>
              </a:rPr>
              <a:t>cooperate with NSF third-party project monitoring that will require annual data collection; and</a:t>
            </a:r>
          </a:p>
          <a:p>
            <a:pPr marL="457200" marR="0" indent="-457200" algn="l">
              <a:spcBef>
                <a:spcPts val="0"/>
              </a:spcBef>
              <a:spcAft>
                <a:spcPts val="0"/>
              </a:spcAft>
              <a:buAutoNum type="arabicPeriod"/>
            </a:pPr>
            <a:r>
              <a:rPr lang="en-US" sz="2400" b="0" i="0" u="none" strike="noStrike" dirty="0">
                <a:solidFill>
                  <a:srgbClr val="000000"/>
                </a:solidFill>
                <a:effectLst/>
                <a:highlight>
                  <a:srgbClr val="FFFF00"/>
                </a:highlight>
              </a:rPr>
              <a:t>monitor, track, and report on the compliance of Noyce recipients </a:t>
            </a:r>
            <a:r>
              <a:rPr lang="en-US" sz="2400" b="0" i="0" u="none" strike="noStrike" dirty="0">
                <a:solidFill>
                  <a:srgbClr val="000000"/>
                </a:solidFill>
                <a:effectLst/>
              </a:rPr>
              <a:t>with their teaching service commitments.</a:t>
            </a:r>
          </a:p>
          <a:p>
            <a:pPr marL="457200" marR="0" indent="-457200" algn="l">
              <a:spcBef>
                <a:spcPts val="0"/>
              </a:spcBef>
              <a:spcAft>
                <a:spcPts val="0"/>
              </a:spcAft>
              <a:buAutoNum type="arabicPeriod"/>
            </a:pPr>
            <a:r>
              <a:rPr lang="en-US" sz="2400" b="0" i="0" u="none" strike="noStrike" dirty="0">
                <a:solidFill>
                  <a:srgbClr val="000000"/>
                </a:solidFill>
                <a:effectLst/>
                <a:highlight>
                  <a:srgbClr val="FFFF00"/>
                </a:highlight>
              </a:rPr>
              <a:t>collect and report data on recipients’  persistence as classroom teachers beyond their service commitments</a:t>
            </a:r>
            <a:r>
              <a:rPr lang="en-US" sz="2400" b="0" i="0" u="none" strike="noStrike" dirty="0">
                <a:solidFill>
                  <a:srgbClr val="000000"/>
                </a:solidFill>
                <a:effectLst/>
              </a:rPr>
              <a:t>; the reporting requirement may extend for up to 12 years following the end date of the award and submission of the final project report.</a:t>
            </a:r>
          </a:p>
        </p:txBody>
      </p:sp>
      <p:pic>
        <p:nvPicPr>
          <p:cNvPr id="7" name="Content Placeholder 4" descr="A logo of a globe with a gold circle&#10;&#10;Description automatically generated">
            <a:extLst>
              <a:ext uri="{FF2B5EF4-FFF2-40B4-BE49-F238E27FC236}">
                <a16:creationId xmlns:a16="http://schemas.microsoft.com/office/drawing/2014/main" id="{79D20ACF-4014-9ADE-1E49-80B6CE839ABC}"/>
              </a:ext>
            </a:extLst>
          </p:cNvPr>
          <p:cNvPicPr>
            <a:picLocks noChangeAspect="1"/>
          </p:cNvPicPr>
          <p:nvPr/>
        </p:nvPicPr>
        <p:blipFill>
          <a:blip r:embed="rId2"/>
          <a:stretch>
            <a:fillRect/>
          </a:stretch>
        </p:blipFill>
        <p:spPr>
          <a:xfrm>
            <a:off x="188913" y="0"/>
            <a:ext cx="1222353" cy="1222353"/>
          </a:xfrm>
          <a:prstGeom prst="rect">
            <a:avLst/>
          </a:prstGeom>
        </p:spPr>
      </p:pic>
      <p:pic>
        <p:nvPicPr>
          <p:cNvPr id="8" name="Picture 7" descr="A blue and yellow logo&#10;&#10;Description automatically generated">
            <a:extLst>
              <a:ext uri="{FF2B5EF4-FFF2-40B4-BE49-F238E27FC236}">
                <a16:creationId xmlns:a16="http://schemas.microsoft.com/office/drawing/2014/main" id="{194ADD87-D532-7D0E-8B95-602F337478D9}"/>
              </a:ext>
            </a:extLst>
          </p:cNvPr>
          <p:cNvPicPr>
            <a:picLocks noChangeAspect="1"/>
          </p:cNvPicPr>
          <p:nvPr/>
        </p:nvPicPr>
        <p:blipFill>
          <a:blip r:embed="rId3"/>
          <a:stretch>
            <a:fillRect/>
          </a:stretch>
        </p:blipFill>
        <p:spPr>
          <a:xfrm>
            <a:off x="10735421" y="32270"/>
            <a:ext cx="1236759" cy="1260543"/>
          </a:xfrm>
          <a:prstGeom prst="rect">
            <a:avLst/>
          </a:prstGeom>
        </p:spPr>
      </p:pic>
    </p:spTree>
    <p:extLst>
      <p:ext uri="{BB962C8B-B14F-4D97-AF65-F5344CB8AC3E}">
        <p14:creationId xmlns:p14="http://schemas.microsoft.com/office/powerpoint/2010/main" val="41358233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90248-C4D7-9F9B-FBDC-AC6136C82CBC}"/>
              </a:ext>
            </a:extLst>
          </p:cNvPr>
          <p:cNvSpPr>
            <a:spLocks noGrp="1"/>
          </p:cNvSpPr>
          <p:nvPr>
            <p:ph type="title"/>
          </p:nvPr>
        </p:nvSpPr>
        <p:spPr>
          <a:xfrm>
            <a:off x="3655250" y="303109"/>
            <a:ext cx="4719493" cy="616134"/>
          </a:xfrm>
        </p:spPr>
        <p:txBody>
          <a:bodyPr>
            <a:normAutofit fontScale="90000"/>
          </a:bodyPr>
          <a:lstStyle/>
          <a:p>
            <a:br>
              <a:rPr lang="en-US" sz="1400" dirty="0">
                <a:effectLst/>
                <a:latin typeface="Helvetica" pitchFamily="2" charset="0"/>
              </a:rPr>
            </a:br>
            <a:r>
              <a:rPr lang="en-US" sz="4000" b="1" dirty="0">
                <a:solidFill>
                  <a:srgbClr val="1B1B1B"/>
                </a:solidFill>
                <a:effectLst/>
              </a:rPr>
              <a:t>Recipient Obligations</a:t>
            </a:r>
            <a:br>
              <a:rPr lang="en-US" sz="1400" dirty="0">
                <a:solidFill>
                  <a:srgbClr val="1B1B1B"/>
                </a:solidFill>
                <a:effectLst/>
                <a:latin typeface="Helvetica" pitchFamily="2" charset="0"/>
              </a:rPr>
            </a:br>
            <a:endParaRPr lang="en-US" sz="3600" dirty="0">
              <a:latin typeface="Helvetica" pitchFamily="2" charset="0"/>
              <a:cs typeface="Arial" panose="020B0604020202020204" pitchFamily="34" charset="0"/>
            </a:endParaRPr>
          </a:p>
        </p:txBody>
      </p:sp>
      <p:pic>
        <p:nvPicPr>
          <p:cNvPr id="5" name="Content Placeholder 4" descr="A logo of a globe with a gold circle&#10;&#10;Description automatically generated">
            <a:extLst>
              <a:ext uri="{FF2B5EF4-FFF2-40B4-BE49-F238E27FC236}">
                <a16:creationId xmlns:a16="http://schemas.microsoft.com/office/drawing/2014/main" id="{A78BF3DA-4DBE-86B2-5D70-FC4A04782AD0}"/>
              </a:ext>
            </a:extLst>
          </p:cNvPr>
          <p:cNvPicPr>
            <a:picLocks noGrp="1" noChangeAspect="1"/>
          </p:cNvPicPr>
          <p:nvPr>
            <p:ph idx="1"/>
          </p:nvPr>
        </p:nvPicPr>
        <p:blipFill>
          <a:blip r:embed="rId2"/>
          <a:stretch>
            <a:fillRect/>
          </a:stretch>
        </p:blipFill>
        <p:spPr>
          <a:xfrm>
            <a:off x="188913" y="0"/>
            <a:ext cx="1222353" cy="1222353"/>
          </a:xfrm>
        </p:spPr>
      </p:pic>
      <p:sp>
        <p:nvSpPr>
          <p:cNvPr id="12" name="TextBox 11">
            <a:extLst>
              <a:ext uri="{FF2B5EF4-FFF2-40B4-BE49-F238E27FC236}">
                <a16:creationId xmlns:a16="http://schemas.microsoft.com/office/drawing/2014/main" id="{96FCAA69-19C1-FEDB-AA65-84CF3433874B}"/>
              </a:ext>
            </a:extLst>
          </p:cNvPr>
          <p:cNvSpPr txBox="1"/>
          <p:nvPr/>
        </p:nvSpPr>
        <p:spPr>
          <a:xfrm>
            <a:off x="377826" y="1010245"/>
            <a:ext cx="11814174" cy="5940088"/>
          </a:xfrm>
          <a:prstGeom prst="rect">
            <a:avLst/>
          </a:prstGeom>
          <a:noFill/>
        </p:spPr>
        <p:txBody>
          <a:bodyPr wrap="square">
            <a:spAutoFit/>
          </a:bodyPr>
          <a:lstStyle/>
          <a:p>
            <a:pPr marL="0" marR="0" algn="l">
              <a:spcBef>
                <a:spcPts val="0"/>
              </a:spcBef>
              <a:spcAft>
                <a:spcPts val="0"/>
              </a:spcAft>
            </a:pPr>
            <a:r>
              <a:rPr lang="en-US" sz="2200" b="0" i="0" u="none" strike="noStrike" dirty="0">
                <a:solidFill>
                  <a:srgbClr val="000000"/>
                </a:solidFill>
                <a:effectLst/>
              </a:rPr>
              <a:t>“…the recipient will be required to repay all or a portion of the scholarship, stipend, or fellowship, if the recipient: </a:t>
            </a:r>
          </a:p>
          <a:p>
            <a:pPr marL="0" marR="0" algn="l">
              <a:spcBef>
                <a:spcPts val="0"/>
              </a:spcBef>
              <a:spcAft>
                <a:spcPts val="0"/>
              </a:spcAft>
            </a:pPr>
            <a:r>
              <a:rPr lang="en-US" sz="2200" b="0" i="0" u="none" strike="noStrike" dirty="0">
                <a:solidFill>
                  <a:srgbClr val="000000"/>
                </a:solidFill>
                <a:effectLst/>
              </a:rPr>
              <a:t>1. fails to maintain an acceptable level of academic standing in the program in which the individual is enrolled; </a:t>
            </a:r>
          </a:p>
          <a:p>
            <a:pPr marL="0" marR="0" algn="l">
              <a:spcBef>
                <a:spcPts val="0"/>
              </a:spcBef>
              <a:spcAft>
                <a:spcPts val="0"/>
              </a:spcAft>
            </a:pPr>
            <a:r>
              <a:rPr lang="en-US" sz="2200" b="0" i="0" u="none" strike="noStrike" dirty="0">
                <a:solidFill>
                  <a:srgbClr val="000000"/>
                </a:solidFill>
                <a:effectLst/>
              </a:rPr>
              <a:t>2. is dismissed from the program or institution for disciplinary reasons; </a:t>
            </a:r>
          </a:p>
          <a:p>
            <a:pPr marL="0" marR="0" algn="l">
              <a:spcBef>
                <a:spcPts val="0"/>
              </a:spcBef>
              <a:spcAft>
                <a:spcPts val="0"/>
              </a:spcAft>
            </a:pPr>
            <a:r>
              <a:rPr lang="en-US" sz="2200" b="0" i="0" u="none" strike="noStrike" dirty="0">
                <a:solidFill>
                  <a:srgbClr val="000000"/>
                </a:solidFill>
                <a:effectLst/>
              </a:rPr>
              <a:t>3. withdraws from the institution or program before completion of program requirements; </a:t>
            </a:r>
          </a:p>
          <a:p>
            <a:pPr marL="0" marR="0" algn="l">
              <a:spcBef>
                <a:spcPts val="0"/>
              </a:spcBef>
              <a:spcAft>
                <a:spcPts val="0"/>
              </a:spcAft>
            </a:pPr>
            <a:r>
              <a:rPr lang="en-US" sz="2200" b="0" i="0" u="none" strike="noStrike" dirty="0">
                <a:solidFill>
                  <a:srgbClr val="000000"/>
                </a:solidFill>
                <a:effectLst/>
              </a:rPr>
              <a:t>4. declares that the teaching service commitment will not be fulfilled; or </a:t>
            </a:r>
          </a:p>
          <a:p>
            <a:pPr marL="0" marR="0" algn="l">
              <a:spcBef>
                <a:spcPts val="0"/>
              </a:spcBef>
              <a:spcAft>
                <a:spcPts val="0"/>
              </a:spcAft>
            </a:pPr>
            <a:r>
              <a:rPr lang="en-US" sz="2200" b="0" i="0" u="none" strike="noStrike" dirty="0">
                <a:solidFill>
                  <a:srgbClr val="000000"/>
                </a:solidFill>
                <a:effectLst/>
              </a:rPr>
              <a:t>5. fails to fulfill the teaching service commitment.</a:t>
            </a:r>
          </a:p>
          <a:p>
            <a:pPr marL="0" marR="0" algn="l">
              <a:spcBef>
                <a:spcPts val="0"/>
              </a:spcBef>
              <a:spcAft>
                <a:spcPts val="0"/>
              </a:spcAft>
            </a:pPr>
            <a:endParaRPr lang="en-US" sz="2200" dirty="0">
              <a:solidFill>
                <a:srgbClr val="000000"/>
              </a:solidFill>
            </a:endParaRPr>
          </a:p>
          <a:p>
            <a:pPr marL="0" marR="0" algn="l">
              <a:spcBef>
                <a:spcPts val="0"/>
              </a:spcBef>
              <a:spcAft>
                <a:spcPts val="0"/>
              </a:spcAft>
            </a:pPr>
            <a:r>
              <a:rPr lang="en-US" sz="2200" b="0" i="0" u="none" strike="noStrike" dirty="0">
                <a:solidFill>
                  <a:srgbClr val="000000"/>
                </a:solidFill>
                <a:effectLst/>
                <a:highlight>
                  <a:srgbClr val="00FFFF"/>
                </a:highlight>
              </a:rPr>
              <a:t>If such circumstances occur </a:t>
            </a:r>
            <a:r>
              <a:rPr lang="en-US" sz="2200" b="0" i="0" u="none" strike="noStrike" dirty="0">
                <a:solidFill>
                  <a:srgbClr val="000000"/>
                </a:solidFill>
                <a:effectLst/>
                <a:highlight>
                  <a:srgbClr val="FFFF00"/>
                </a:highlight>
              </a:rPr>
              <a:t>before</a:t>
            </a:r>
            <a:r>
              <a:rPr lang="en-US" sz="2200" b="0" i="0" u="none" strike="noStrike" dirty="0">
                <a:solidFill>
                  <a:srgbClr val="000000"/>
                </a:solidFill>
                <a:effectLst/>
                <a:highlight>
                  <a:srgbClr val="00FFFF"/>
                </a:highlight>
              </a:rPr>
              <a:t> the completion of one year of the teaching service commitment under any track, </a:t>
            </a:r>
            <a:r>
              <a:rPr lang="en-US" sz="2200" b="0" i="0" u="none" strike="noStrike" dirty="0">
                <a:solidFill>
                  <a:srgbClr val="000000"/>
                </a:solidFill>
                <a:effectLst/>
                <a:highlight>
                  <a:srgbClr val="FFFF00"/>
                </a:highlight>
              </a:rPr>
              <a:t>the total amount</a:t>
            </a:r>
            <a:r>
              <a:rPr lang="en-US" sz="2200" b="0" i="0" u="none" strike="noStrike" dirty="0">
                <a:solidFill>
                  <a:srgbClr val="000000"/>
                </a:solidFill>
                <a:effectLst/>
                <a:highlight>
                  <a:srgbClr val="00FFFF"/>
                </a:highlight>
              </a:rPr>
              <a:t> of scholarship, stipend, or fellowship received by the individual </a:t>
            </a:r>
            <a:r>
              <a:rPr lang="en-US" sz="2200" b="0" i="0" u="none" strike="noStrike" dirty="0">
                <a:solidFill>
                  <a:srgbClr val="000000"/>
                </a:solidFill>
                <a:effectLst/>
                <a:highlight>
                  <a:srgbClr val="FFFF00"/>
                </a:highlight>
              </a:rPr>
              <a:t>must be repaid</a:t>
            </a:r>
            <a:r>
              <a:rPr lang="en-US" sz="2200" b="0" i="0" u="none" strike="noStrike" dirty="0">
                <a:solidFill>
                  <a:srgbClr val="000000"/>
                </a:solidFill>
                <a:effectLst/>
                <a:highlight>
                  <a:srgbClr val="00FFFF"/>
                </a:highlight>
              </a:rPr>
              <a:t>. </a:t>
            </a:r>
            <a:endParaRPr lang="en-US" sz="2200" dirty="0">
              <a:solidFill>
                <a:srgbClr val="000000"/>
              </a:solidFill>
              <a:highlight>
                <a:srgbClr val="00FFFF"/>
              </a:highlight>
            </a:endParaRPr>
          </a:p>
          <a:p>
            <a:pPr marL="0" marR="0" algn="l">
              <a:spcBef>
                <a:spcPts val="0"/>
              </a:spcBef>
              <a:spcAft>
                <a:spcPts val="0"/>
              </a:spcAft>
            </a:pPr>
            <a:r>
              <a:rPr lang="en-US" sz="2200" b="0" i="0" u="none" strike="noStrike" dirty="0">
                <a:solidFill>
                  <a:srgbClr val="000000"/>
                </a:solidFill>
                <a:effectLst/>
                <a:highlight>
                  <a:srgbClr val="00FF00"/>
                </a:highlight>
              </a:rPr>
              <a:t>If the circumstance occurs </a:t>
            </a:r>
            <a:r>
              <a:rPr lang="en-US" sz="2200" b="0" i="0" u="none" strike="noStrike" dirty="0">
                <a:solidFill>
                  <a:srgbClr val="000000"/>
                </a:solidFill>
                <a:effectLst/>
                <a:highlight>
                  <a:srgbClr val="FFFF00"/>
                </a:highlight>
              </a:rPr>
              <a:t>after</a:t>
            </a:r>
            <a:r>
              <a:rPr lang="en-US" sz="2200" b="0" i="0" u="none" strike="noStrike" dirty="0">
                <a:solidFill>
                  <a:srgbClr val="000000"/>
                </a:solidFill>
                <a:effectLst/>
                <a:highlight>
                  <a:srgbClr val="00FF00"/>
                </a:highlight>
              </a:rPr>
              <a:t> the completion of one year of the teaching service commitment, the amount to be repaid will be as follows</a:t>
            </a:r>
            <a:r>
              <a:rPr lang="en-US" sz="2200" dirty="0">
                <a:solidFill>
                  <a:srgbClr val="000000"/>
                </a:solidFill>
                <a:highlight>
                  <a:srgbClr val="00FF00"/>
                </a:highlight>
              </a:rPr>
              <a:t>:</a:t>
            </a:r>
          </a:p>
          <a:p>
            <a:pPr marL="0" marR="0" algn="l">
              <a:spcBef>
                <a:spcPts val="0"/>
              </a:spcBef>
              <a:spcAft>
                <a:spcPts val="0"/>
              </a:spcAft>
            </a:pPr>
            <a:endParaRPr lang="en-US" sz="2200" b="0" i="0" u="none" strike="noStrike" dirty="0">
              <a:solidFill>
                <a:srgbClr val="000000"/>
              </a:solidFill>
              <a:effectLst/>
            </a:endParaRPr>
          </a:p>
          <a:p>
            <a:r>
              <a:rPr lang="en-US" sz="2200" b="1" dirty="0">
                <a:solidFill>
                  <a:srgbClr val="1B1B1B"/>
                </a:solidFill>
                <a:effectLst/>
              </a:rPr>
              <a:t>Track 3: MTF – “</a:t>
            </a:r>
            <a:r>
              <a:rPr lang="en-US" sz="2800" b="1" dirty="0">
                <a:solidFill>
                  <a:srgbClr val="1B1B1B"/>
                </a:solidFill>
                <a:highlight>
                  <a:srgbClr val="FFFF00"/>
                </a:highlight>
              </a:rPr>
              <a:t>one-half</a:t>
            </a:r>
            <a:r>
              <a:rPr lang="en-US" sz="2800" dirty="0">
                <a:solidFill>
                  <a:srgbClr val="1B1B1B"/>
                </a:solidFill>
                <a:highlight>
                  <a:srgbClr val="FFFF00"/>
                </a:highlight>
              </a:rPr>
              <a:t> </a:t>
            </a:r>
            <a:r>
              <a:rPr lang="en-US" sz="2200" dirty="0">
                <a:solidFill>
                  <a:srgbClr val="1B1B1B"/>
                </a:solidFill>
                <a:effectLst/>
                <a:highlight>
                  <a:srgbClr val="FFFF00"/>
                </a:highlight>
              </a:rPr>
              <a:t>of the total amount of salary supplements received</a:t>
            </a:r>
            <a:r>
              <a:rPr lang="en-US" sz="2200" dirty="0">
                <a:solidFill>
                  <a:srgbClr val="1B1B1B"/>
                </a:solidFill>
                <a:effectLst/>
              </a:rPr>
              <a:t>, including fellowship support in year one for MTFs without master's degrees.</a:t>
            </a:r>
            <a:r>
              <a:rPr lang="en-US" sz="2200" dirty="0">
                <a:solidFill>
                  <a:srgbClr val="000000"/>
                </a:solidFill>
              </a:rPr>
              <a:t>”</a:t>
            </a:r>
            <a:endParaRPr lang="en-US" sz="2200" dirty="0">
              <a:solidFill>
                <a:srgbClr val="1B1B1B"/>
              </a:solidFill>
              <a:effectLst/>
            </a:endParaRPr>
          </a:p>
        </p:txBody>
      </p:sp>
      <p:pic>
        <p:nvPicPr>
          <p:cNvPr id="3" name="Picture 2" descr="A blue and yellow logo&#10;&#10;Description automatically generated">
            <a:extLst>
              <a:ext uri="{FF2B5EF4-FFF2-40B4-BE49-F238E27FC236}">
                <a16:creationId xmlns:a16="http://schemas.microsoft.com/office/drawing/2014/main" id="{F6D8B131-F149-5F7E-74DC-6590DD1C3AC0}"/>
              </a:ext>
            </a:extLst>
          </p:cNvPr>
          <p:cNvPicPr>
            <a:picLocks noChangeAspect="1"/>
          </p:cNvPicPr>
          <p:nvPr/>
        </p:nvPicPr>
        <p:blipFill>
          <a:blip r:embed="rId3"/>
          <a:stretch>
            <a:fillRect/>
          </a:stretch>
        </p:blipFill>
        <p:spPr>
          <a:xfrm>
            <a:off x="10766328" y="0"/>
            <a:ext cx="1236759" cy="1260543"/>
          </a:xfrm>
          <a:prstGeom prst="rect">
            <a:avLst/>
          </a:prstGeom>
        </p:spPr>
      </p:pic>
    </p:spTree>
    <p:extLst>
      <p:ext uri="{BB962C8B-B14F-4D97-AF65-F5344CB8AC3E}">
        <p14:creationId xmlns:p14="http://schemas.microsoft.com/office/powerpoint/2010/main" val="9794688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90248-C4D7-9F9B-FBDC-AC6136C82CBC}"/>
              </a:ext>
            </a:extLst>
          </p:cNvPr>
          <p:cNvSpPr>
            <a:spLocks noGrp="1"/>
          </p:cNvSpPr>
          <p:nvPr>
            <p:ph type="title"/>
          </p:nvPr>
        </p:nvSpPr>
        <p:spPr>
          <a:xfrm>
            <a:off x="2970809" y="640839"/>
            <a:ext cx="6394719" cy="616134"/>
          </a:xfrm>
        </p:spPr>
        <p:txBody>
          <a:bodyPr>
            <a:normAutofit fontScale="90000"/>
          </a:bodyPr>
          <a:lstStyle/>
          <a:p>
            <a:r>
              <a:rPr lang="en-US" sz="4000" b="1" dirty="0">
                <a:effectLst/>
                <a:latin typeface="+mn-lt"/>
                <a:ea typeface="Times New Roman" panose="02020603050405020304" pitchFamily="18" charset="0"/>
              </a:rPr>
              <a:t>Cash Repayment Obligation</a:t>
            </a:r>
            <a:r>
              <a:rPr lang="en-US" sz="4000" dirty="0">
                <a:effectLst/>
                <a:latin typeface="+mn-lt"/>
              </a:rPr>
              <a:t> </a:t>
            </a:r>
            <a:endParaRPr lang="en-US" sz="3600" dirty="0">
              <a:latin typeface="Helvetica" pitchFamily="2" charset="0"/>
              <a:cs typeface="Arial" panose="020B0604020202020204" pitchFamily="34" charset="0"/>
            </a:endParaRPr>
          </a:p>
        </p:txBody>
      </p:sp>
      <p:sp>
        <p:nvSpPr>
          <p:cNvPr id="4" name="Content Placeholder 3">
            <a:extLst>
              <a:ext uri="{FF2B5EF4-FFF2-40B4-BE49-F238E27FC236}">
                <a16:creationId xmlns:a16="http://schemas.microsoft.com/office/drawing/2014/main" id="{80CEF086-6B9A-BBDB-D65B-600F277AE17E}"/>
              </a:ext>
            </a:extLst>
          </p:cNvPr>
          <p:cNvSpPr>
            <a:spLocks noGrp="1"/>
          </p:cNvSpPr>
          <p:nvPr>
            <p:ph idx="1"/>
          </p:nvPr>
        </p:nvSpPr>
        <p:spPr>
          <a:xfrm>
            <a:off x="1260764" y="1688312"/>
            <a:ext cx="10515600" cy="4351338"/>
          </a:xfrm>
        </p:spPr>
        <p:txBody>
          <a:bodyPr/>
          <a:lstStyle/>
          <a:p>
            <a:pPr marL="0" marR="45720" indent="0">
              <a:spcBef>
                <a:spcPts val="0"/>
              </a:spcBef>
              <a:spcAft>
                <a:spcPts val="0"/>
              </a:spcAft>
              <a:buNone/>
            </a:pPr>
            <a:r>
              <a:rPr lang="en-US" sz="2400" dirty="0"/>
              <a:t>The following description could be included in the MSU agreement projected to be signed in October for a Cohort 2 fellow:</a:t>
            </a:r>
          </a:p>
          <a:p>
            <a:pPr marL="0" marR="45720" indent="0">
              <a:spcBef>
                <a:spcPts val="0"/>
              </a:spcBef>
              <a:spcAft>
                <a:spcPts val="0"/>
              </a:spcAft>
              <a:buNone/>
            </a:pPr>
            <a:endParaRPr lang="en-US" sz="2400" dirty="0">
              <a:ea typeface="Times New Roman" panose="02020603050405020304" pitchFamily="18" charset="0"/>
            </a:endParaRPr>
          </a:p>
          <a:p>
            <a:pPr marL="0" marR="45720" indent="0">
              <a:spcBef>
                <a:spcPts val="0"/>
              </a:spcBef>
              <a:spcAft>
                <a:spcPts val="0"/>
              </a:spcAft>
              <a:buNone/>
            </a:pPr>
            <a:r>
              <a:rPr lang="en-US" sz="2400" dirty="0">
                <a:solidFill>
                  <a:srgbClr val="0432FF"/>
                </a:solidFill>
                <a:ea typeface="Times New Roman" panose="02020603050405020304" pitchFamily="18" charset="0"/>
              </a:rPr>
              <a:t>“T</a:t>
            </a:r>
            <a:r>
              <a:rPr lang="en-US" sz="2400" dirty="0">
                <a:solidFill>
                  <a:srgbClr val="0432FF"/>
                </a:solidFill>
                <a:effectLst/>
                <a:ea typeface="Times New Roman" panose="02020603050405020304" pitchFamily="18" charset="0"/>
              </a:rPr>
              <a:t>he full remaining balance of the Scholarship Loan and Stipend will become immediately due and payable in accordance with the terms of the Promissory Note and this Agreement,</a:t>
            </a:r>
            <a:r>
              <a:rPr lang="en-US" sz="2400" dirty="0">
                <a:solidFill>
                  <a:srgbClr val="0432FF"/>
                </a:solidFill>
                <a:effectLst/>
                <a:ea typeface="Times New Roman" panose="02020603050405020304" pitchFamily="18" charset="0"/>
                <a:cs typeface="Arial" panose="020B0604020202020204" pitchFamily="34" charset="0"/>
              </a:rPr>
              <a:t> if the Fellow:</a:t>
            </a:r>
          </a:p>
          <a:p>
            <a:pPr marL="0" marR="45720" indent="0">
              <a:spcBef>
                <a:spcPts val="0"/>
              </a:spcBef>
              <a:spcAft>
                <a:spcPts val="0"/>
              </a:spcAft>
              <a:buNone/>
            </a:pPr>
            <a:endParaRPr lang="en-US" sz="2400" dirty="0">
              <a:solidFill>
                <a:srgbClr val="0432FF"/>
              </a:solidFill>
              <a:effectLst/>
              <a:ea typeface="Times New Roman" panose="02020603050405020304" pitchFamily="18" charset="0"/>
            </a:endParaRPr>
          </a:p>
          <a:p>
            <a:pPr marL="342900" marR="45720" indent="-342900">
              <a:spcBef>
                <a:spcPts val="0"/>
              </a:spcBef>
              <a:spcAft>
                <a:spcPts val="0"/>
              </a:spcAft>
              <a:buAutoNum type="arabicParenBoth"/>
            </a:pPr>
            <a:r>
              <a:rPr lang="en-US" sz="2400" dirty="0">
                <a:solidFill>
                  <a:srgbClr val="0432FF"/>
                </a:solidFill>
                <a:effectLst/>
                <a:ea typeface="Times New Roman" panose="02020603050405020304" pitchFamily="18" charset="0"/>
              </a:rPr>
              <a:t> fails to successfully complete the degree requirements of the Master </a:t>
            </a:r>
            <a:r>
              <a:rPr lang="en-US" sz="2400" dirty="0">
                <a:solidFill>
                  <a:srgbClr val="0432FF"/>
                </a:solidFill>
                <a:ea typeface="Times New Roman" panose="02020603050405020304" pitchFamily="18" charset="0"/>
              </a:rPr>
              <a:t>Science in Science </a:t>
            </a:r>
            <a:r>
              <a:rPr lang="en-US" sz="2400" dirty="0">
                <a:solidFill>
                  <a:srgbClr val="0432FF"/>
                </a:solidFill>
                <a:effectLst/>
                <a:ea typeface="Times New Roman" panose="02020603050405020304" pitchFamily="18" charset="0"/>
              </a:rPr>
              <a:t>Program in the University’s College of Letters and Science; or</a:t>
            </a:r>
          </a:p>
          <a:p>
            <a:pPr marL="342900" marR="45720" indent="-342900">
              <a:spcBef>
                <a:spcPts val="0"/>
              </a:spcBef>
              <a:spcAft>
                <a:spcPts val="0"/>
              </a:spcAft>
              <a:buAutoNum type="arabicParenBoth"/>
            </a:pPr>
            <a:endParaRPr lang="en-US" sz="2400" dirty="0">
              <a:solidFill>
                <a:srgbClr val="0432FF"/>
              </a:solidFill>
              <a:ea typeface="Times New Roman" panose="02020603050405020304" pitchFamily="18" charset="0"/>
            </a:endParaRPr>
          </a:p>
          <a:p>
            <a:pPr marL="342900" marR="45720" indent="-342900">
              <a:spcBef>
                <a:spcPts val="0"/>
              </a:spcBef>
              <a:spcAft>
                <a:spcPts val="0"/>
              </a:spcAft>
              <a:buAutoNum type="arabicParenBoth"/>
            </a:pPr>
            <a:r>
              <a:rPr lang="en-US" sz="2400" dirty="0">
                <a:solidFill>
                  <a:srgbClr val="0432FF"/>
                </a:solidFill>
                <a:effectLst/>
                <a:ea typeface="Times New Roman" panose="02020603050405020304" pitchFamily="18" charset="0"/>
                <a:cs typeface="Arial" panose="020B0604020202020204" pitchFamily="34" charset="0"/>
              </a:rPr>
              <a:t> resigns or is terminated from employment by the School District.</a:t>
            </a:r>
            <a:endParaRPr lang="en-US" sz="2400" dirty="0">
              <a:solidFill>
                <a:srgbClr val="0432FF"/>
              </a:solidFill>
              <a:effectLst/>
              <a:ea typeface="Times New Roman" panose="02020603050405020304" pitchFamily="18" charset="0"/>
            </a:endParaRPr>
          </a:p>
          <a:p>
            <a:endParaRPr lang="en-US" dirty="0"/>
          </a:p>
        </p:txBody>
      </p:sp>
      <p:pic>
        <p:nvPicPr>
          <p:cNvPr id="5" name="Content Placeholder 4" descr="A logo of a globe with a gold circle&#10;&#10;Description automatically generated">
            <a:extLst>
              <a:ext uri="{FF2B5EF4-FFF2-40B4-BE49-F238E27FC236}">
                <a16:creationId xmlns:a16="http://schemas.microsoft.com/office/drawing/2014/main" id="{912EC657-BBEC-2D85-296F-8594686BB130}"/>
              </a:ext>
            </a:extLst>
          </p:cNvPr>
          <p:cNvPicPr>
            <a:picLocks noChangeAspect="1"/>
          </p:cNvPicPr>
          <p:nvPr/>
        </p:nvPicPr>
        <p:blipFill>
          <a:blip r:embed="rId2"/>
          <a:stretch>
            <a:fillRect/>
          </a:stretch>
        </p:blipFill>
        <p:spPr>
          <a:xfrm>
            <a:off x="265830" y="106680"/>
            <a:ext cx="1335087" cy="1335087"/>
          </a:xfrm>
          <a:prstGeom prst="rect">
            <a:avLst/>
          </a:prstGeom>
        </p:spPr>
      </p:pic>
      <p:pic>
        <p:nvPicPr>
          <p:cNvPr id="7" name="Picture 6" descr="A blue and yellow logo&#10;&#10;Description automatically generated">
            <a:extLst>
              <a:ext uri="{FF2B5EF4-FFF2-40B4-BE49-F238E27FC236}">
                <a16:creationId xmlns:a16="http://schemas.microsoft.com/office/drawing/2014/main" id="{EFB06D24-0BDA-C167-0611-DC51B118DED5}"/>
              </a:ext>
            </a:extLst>
          </p:cNvPr>
          <p:cNvPicPr>
            <a:picLocks noChangeAspect="1"/>
          </p:cNvPicPr>
          <p:nvPr/>
        </p:nvPicPr>
        <p:blipFill>
          <a:blip r:embed="rId3"/>
          <a:stretch>
            <a:fillRect/>
          </a:stretch>
        </p:blipFill>
        <p:spPr>
          <a:xfrm>
            <a:off x="10735421" y="32270"/>
            <a:ext cx="1236759" cy="1260543"/>
          </a:xfrm>
          <a:prstGeom prst="rect">
            <a:avLst/>
          </a:prstGeom>
        </p:spPr>
      </p:pic>
    </p:spTree>
    <p:extLst>
      <p:ext uri="{BB962C8B-B14F-4D97-AF65-F5344CB8AC3E}">
        <p14:creationId xmlns:p14="http://schemas.microsoft.com/office/powerpoint/2010/main" val="1549596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DB41F-3733-0B15-D6B7-E3246F5725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AF49F6-55DF-3DC0-BD53-D0EE23616353}"/>
              </a:ext>
            </a:extLst>
          </p:cNvPr>
          <p:cNvSpPr>
            <a:spLocks noGrp="1"/>
          </p:cNvSpPr>
          <p:nvPr>
            <p:ph type="title"/>
          </p:nvPr>
        </p:nvSpPr>
        <p:spPr>
          <a:xfrm>
            <a:off x="693372" y="463734"/>
            <a:ext cx="10180320" cy="1565719"/>
          </a:xfrm>
        </p:spPr>
        <p:txBody>
          <a:bodyPr>
            <a:normAutofit/>
          </a:bodyPr>
          <a:lstStyle/>
          <a:p>
            <a:pPr algn="ctr"/>
            <a:r>
              <a:rPr lang="en-US" sz="2800" b="1" dirty="0">
                <a:latin typeface="Times New Roman" panose="02020603050405020304" pitchFamily="18" charset="0"/>
                <a:cs typeface="Times New Roman" panose="02020603050405020304" pitchFamily="18" charset="0"/>
              </a:rPr>
              <a:t>Robert Noyce Teacher Scholarship Program Track 3: </a:t>
            </a:r>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Master Teaching Fellowships</a:t>
            </a:r>
            <a:r>
              <a:rPr lang="en-US" sz="2800" i="0" dirty="0">
                <a:solidFill>
                  <a:srgbClr val="1F1F1F"/>
                </a:solidFill>
                <a:effectLst/>
                <a:latin typeface="Times New Roman" panose="02020603050405020304" pitchFamily="18" charset="0"/>
                <a:cs typeface="Times New Roman" panose="02020603050405020304" pitchFamily="18" charset="0"/>
              </a:rPr>
              <a:t> </a:t>
            </a:r>
            <a:endParaRPr lang="en-US" sz="3200" b="1" dirty="0">
              <a:latin typeface="Times New Roman" panose="02020603050405020304" pitchFamily="18" charset="0"/>
              <a:cs typeface="Times New Roman" panose="02020603050405020304" pitchFamily="18" charset="0"/>
            </a:endParaRPr>
          </a:p>
        </p:txBody>
      </p:sp>
      <p:pic>
        <p:nvPicPr>
          <p:cNvPr id="5" name="Content Placeholder 4" descr="A logo of a globe with a gold circle&#10;&#10;Description automatically generated">
            <a:extLst>
              <a:ext uri="{FF2B5EF4-FFF2-40B4-BE49-F238E27FC236}">
                <a16:creationId xmlns:a16="http://schemas.microsoft.com/office/drawing/2014/main" id="{7A9C75BC-0FF2-5490-B87D-5798DAC0C689}"/>
              </a:ext>
            </a:extLst>
          </p:cNvPr>
          <p:cNvPicPr>
            <a:picLocks noGrp="1" noChangeAspect="1"/>
          </p:cNvPicPr>
          <p:nvPr>
            <p:ph idx="1"/>
          </p:nvPr>
        </p:nvPicPr>
        <p:blipFill>
          <a:blip r:embed="rId2"/>
          <a:stretch>
            <a:fillRect/>
          </a:stretch>
        </p:blipFill>
        <p:spPr>
          <a:xfrm>
            <a:off x="25829" y="52376"/>
            <a:ext cx="1335087" cy="1335087"/>
          </a:xfrm>
        </p:spPr>
      </p:pic>
      <p:sp>
        <p:nvSpPr>
          <p:cNvPr id="12" name="TextBox 11">
            <a:extLst>
              <a:ext uri="{FF2B5EF4-FFF2-40B4-BE49-F238E27FC236}">
                <a16:creationId xmlns:a16="http://schemas.microsoft.com/office/drawing/2014/main" id="{A4DA15F1-6AF9-3A89-C625-92E5DBCA659A}"/>
              </a:ext>
            </a:extLst>
          </p:cNvPr>
          <p:cNvSpPr txBox="1"/>
          <p:nvPr/>
        </p:nvSpPr>
        <p:spPr>
          <a:xfrm>
            <a:off x="1615029" y="2353901"/>
            <a:ext cx="10180320" cy="2677656"/>
          </a:xfrm>
          <a:prstGeom prst="rect">
            <a:avLst/>
          </a:prstGeom>
          <a:noFill/>
        </p:spPr>
        <p:txBody>
          <a:bodyPr wrap="square">
            <a:spAutoFit/>
          </a:bodyPr>
          <a:lstStyle/>
          <a:p>
            <a:r>
              <a:rPr lang="en-US" sz="2800" b="1" dirty="0">
                <a:highlight>
                  <a:srgbClr val="FFFF00"/>
                </a:highlight>
              </a:rPr>
              <a:t>4:30 PM – 5:30 PM</a:t>
            </a:r>
            <a:r>
              <a:rPr lang="en-US" sz="2800" b="1" dirty="0"/>
              <a:t> Town Hall Meeting</a:t>
            </a:r>
            <a:endParaRPr lang="en-US" sz="2800" dirty="0"/>
          </a:p>
          <a:p>
            <a:pPr lvl="1"/>
            <a:r>
              <a:rPr lang="en-US" sz="2800" dirty="0"/>
              <a:t>Dr. Fenqjen Luo – Noyce Recruitment, Policy &amp; Expectations</a:t>
            </a:r>
          </a:p>
          <a:p>
            <a:pPr lvl="1"/>
            <a:r>
              <a:rPr lang="en-US" sz="2800" dirty="0"/>
              <a:t>Dr. Paul Gannon – </a:t>
            </a:r>
            <a:r>
              <a:rPr lang="en-US" sz="2800" dirty="0">
                <a:hlinkClick r:id="rId3"/>
              </a:rPr>
              <a:t>Floating license and form</a:t>
            </a:r>
            <a:endParaRPr lang="en-US" sz="2800" dirty="0"/>
          </a:p>
          <a:p>
            <a:pPr lvl="1"/>
            <a:r>
              <a:rPr lang="en-US" sz="2800" dirty="0"/>
              <a:t>Dr. Marcie Reuer – Rural Education</a:t>
            </a:r>
          </a:p>
          <a:p>
            <a:r>
              <a:rPr lang="en-US" sz="2800" dirty="0"/>
              <a:t>        </a:t>
            </a:r>
            <a:endParaRPr lang="en-US" sz="2800" b="1" dirty="0"/>
          </a:p>
          <a:p>
            <a:r>
              <a:rPr lang="en-US" sz="2800" b="1" dirty="0"/>
              <a:t>5:30 PM – 6:30 PM Reception Dinner </a:t>
            </a:r>
            <a:endParaRPr lang="en-US" sz="2800" dirty="0"/>
          </a:p>
        </p:txBody>
      </p:sp>
      <p:pic>
        <p:nvPicPr>
          <p:cNvPr id="6" name="Picture 5" descr="A blue and yellow logo&#10;&#10;Description automatically generated">
            <a:extLst>
              <a:ext uri="{FF2B5EF4-FFF2-40B4-BE49-F238E27FC236}">
                <a16:creationId xmlns:a16="http://schemas.microsoft.com/office/drawing/2014/main" id="{C3BC0649-A31D-8DEE-57FD-2BA29DFE8C01}"/>
              </a:ext>
            </a:extLst>
          </p:cNvPr>
          <p:cNvPicPr>
            <a:picLocks noChangeAspect="1"/>
          </p:cNvPicPr>
          <p:nvPr/>
        </p:nvPicPr>
        <p:blipFill>
          <a:blip r:embed="rId4"/>
          <a:stretch>
            <a:fillRect/>
          </a:stretch>
        </p:blipFill>
        <p:spPr>
          <a:xfrm>
            <a:off x="10630161" y="139286"/>
            <a:ext cx="1236759" cy="1260543"/>
          </a:xfrm>
          <a:prstGeom prst="rect">
            <a:avLst/>
          </a:prstGeom>
        </p:spPr>
      </p:pic>
    </p:spTree>
    <p:extLst>
      <p:ext uri="{BB962C8B-B14F-4D97-AF65-F5344CB8AC3E}">
        <p14:creationId xmlns:p14="http://schemas.microsoft.com/office/powerpoint/2010/main" val="27610594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A48FD-9A5C-607A-D8C3-3D8AB1B323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4B54FB-AD02-B107-5AE2-1CD5F5005C1F}"/>
              </a:ext>
            </a:extLst>
          </p:cNvPr>
          <p:cNvSpPr>
            <a:spLocks noGrp="1"/>
          </p:cNvSpPr>
          <p:nvPr>
            <p:ph type="title"/>
          </p:nvPr>
        </p:nvSpPr>
        <p:spPr>
          <a:xfrm>
            <a:off x="1673086" y="347684"/>
            <a:ext cx="9062335" cy="1335086"/>
          </a:xfrm>
        </p:spPr>
        <p:txBody>
          <a:bodyPr>
            <a:noAutofit/>
          </a:bodyPr>
          <a:lstStyle/>
          <a:p>
            <a:pPr algn="ctr"/>
            <a:r>
              <a:rPr lang="en-US" sz="3200" dirty="0">
                <a:latin typeface="Times New Roman" panose="02020603050405020304" pitchFamily="18" charset="0"/>
                <a:cs typeface="Times New Roman" panose="02020603050405020304" pitchFamily="18" charset="0"/>
              </a:rPr>
              <a:t>MSU Noyce Fellowship Agreement &amp; Promissory Note I.B: Fulfill Teaching Service Commitment and Leadership Role  </a:t>
            </a:r>
            <a:br>
              <a:rPr lang="en-US" sz="3200" dirty="0">
                <a:latin typeface="Times New Roman" panose="02020603050405020304" pitchFamily="18" charset="0"/>
                <a:cs typeface="Times New Roman" panose="02020603050405020304" pitchFamily="18" charset="0"/>
              </a:rPr>
            </a:br>
            <a:endParaRPr lang="en-US" sz="3200" dirty="0">
              <a:latin typeface="Times New Roman" panose="02020603050405020304" pitchFamily="18" charset="0"/>
              <a:cs typeface="Times New Roman" panose="02020603050405020304" pitchFamily="18" charset="0"/>
            </a:endParaRPr>
          </a:p>
        </p:txBody>
      </p:sp>
      <p:pic>
        <p:nvPicPr>
          <p:cNvPr id="3" name="Content Placeholder 4" descr="A logo of a globe with a gold circle&#10;&#10;Description automatically generated">
            <a:extLst>
              <a:ext uri="{FF2B5EF4-FFF2-40B4-BE49-F238E27FC236}">
                <a16:creationId xmlns:a16="http://schemas.microsoft.com/office/drawing/2014/main" id="{49A376EE-E9AC-D5E9-05E2-5C503FA4395A}"/>
              </a:ext>
            </a:extLst>
          </p:cNvPr>
          <p:cNvPicPr>
            <a:picLocks noChangeAspect="1"/>
          </p:cNvPicPr>
          <p:nvPr/>
        </p:nvPicPr>
        <p:blipFill>
          <a:blip r:embed="rId2"/>
          <a:stretch>
            <a:fillRect/>
          </a:stretch>
        </p:blipFill>
        <p:spPr>
          <a:xfrm>
            <a:off x="337999" y="-5003"/>
            <a:ext cx="1335087" cy="1335087"/>
          </a:xfrm>
          <a:prstGeom prst="rect">
            <a:avLst/>
          </a:prstGeom>
        </p:spPr>
      </p:pic>
      <p:pic>
        <p:nvPicPr>
          <p:cNvPr id="5" name="Picture 4" descr="A blue and yellow logo&#10;&#10;Description automatically generated">
            <a:extLst>
              <a:ext uri="{FF2B5EF4-FFF2-40B4-BE49-F238E27FC236}">
                <a16:creationId xmlns:a16="http://schemas.microsoft.com/office/drawing/2014/main" id="{81D8A712-8A0D-ADCB-0CFB-A4F75A4BFD58}"/>
              </a:ext>
            </a:extLst>
          </p:cNvPr>
          <p:cNvPicPr>
            <a:picLocks noChangeAspect="1"/>
          </p:cNvPicPr>
          <p:nvPr/>
        </p:nvPicPr>
        <p:blipFill>
          <a:blip r:embed="rId3"/>
          <a:stretch>
            <a:fillRect/>
          </a:stretch>
        </p:blipFill>
        <p:spPr>
          <a:xfrm>
            <a:off x="10735421" y="32270"/>
            <a:ext cx="1236759" cy="1260543"/>
          </a:xfrm>
          <a:prstGeom prst="rect">
            <a:avLst/>
          </a:prstGeom>
        </p:spPr>
      </p:pic>
      <p:sp>
        <p:nvSpPr>
          <p:cNvPr id="6" name="TextBox 5">
            <a:extLst>
              <a:ext uri="{FF2B5EF4-FFF2-40B4-BE49-F238E27FC236}">
                <a16:creationId xmlns:a16="http://schemas.microsoft.com/office/drawing/2014/main" id="{1ADCFD90-3290-2AD1-464C-D6E05F74AFEB}"/>
              </a:ext>
            </a:extLst>
          </p:cNvPr>
          <p:cNvSpPr txBox="1"/>
          <p:nvPr/>
        </p:nvSpPr>
        <p:spPr>
          <a:xfrm>
            <a:off x="370385" y="1408862"/>
            <a:ext cx="11451230" cy="5416868"/>
          </a:xfrm>
          <a:prstGeom prst="rect">
            <a:avLst/>
          </a:prstGeom>
          <a:noFill/>
        </p:spPr>
        <p:txBody>
          <a:bodyPr wrap="square">
            <a:spAutoFit/>
          </a:bodyPr>
          <a:lstStyle/>
          <a:p>
            <a:pPr marL="342900" marR="0" lvl="0" indent="-342900">
              <a:spcAft>
                <a:spcPts val="600"/>
              </a:spcAft>
              <a:buFont typeface="+mj-lt"/>
              <a:buAutoNum type="arabicPeriod"/>
            </a:pPr>
            <a:r>
              <a:rPr lang="en-US" sz="2400" b="1" dirty="0">
                <a:solidFill>
                  <a:srgbClr val="1B1B1B"/>
                </a:solidFill>
                <a:effectLst/>
                <a:latin typeface="Arial" panose="020B0604020202020204" pitchFamily="34" charset="0"/>
                <a:ea typeface="Times New Roman" panose="02020603050405020304" pitchFamily="18" charset="0"/>
                <a:cs typeface="Arial" panose="020B0604020202020204" pitchFamily="34" charset="0"/>
              </a:rPr>
              <a:t>Serving as a full-time STEM teacher in a high-need LEA for a total of five years (</a:t>
            </a:r>
            <a:r>
              <a:rPr lang="en-US" sz="2400" b="1" dirty="0">
                <a:solidFill>
                  <a:srgbClr val="1B1B1B"/>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Note. Teacher Retention</a:t>
            </a:r>
            <a:r>
              <a:rPr lang="en-US" sz="2400" b="1" dirty="0">
                <a:solidFill>
                  <a:srgbClr val="1B1B1B"/>
                </a:solidFill>
                <a:effectLst/>
                <a:latin typeface="Arial" panose="020B0604020202020204" pitchFamily="34" charset="0"/>
                <a:ea typeface="Times New Roman" panose="02020603050405020304" pitchFamily="18" charset="0"/>
                <a:cs typeface="Arial" panose="020B0604020202020204" pitchFamily="34" charset="0"/>
              </a:rPr>
              <a:t>).</a:t>
            </a:r>
          </a:p>
          <a:p>
            <a:pPr marL="342900" marR="0" lvl="0" indent="-342900">
              <a:spcAft>
                <a:spcPts val="600"/>
              </a:spcAft>
              <a:buFont typeface="+mj-lt"/>
              <a:buAutoNum type="arabicPeriod"/>
            </a:pPr>
            <a:r>
              <a:rPr lang="en-US" sz="2400" dirty="0">
                <a:solidFill>
                  <a:srgbClr val="1B1B1B"/>
                </a:solidFill>
                <a:effectLst/>
                <a:latin typeface="Arial" panose="020B0604020202020204" pitchFamily="34" charset="0"/>
                <a:ea typeface="Times New Roman" panose="02020603050405020304" pitchFamily="18" charset="0"/>
                <a:cs typeface="Arial" panose="020B0604020202020204" pitchFamily="34" charset="0"/>
              </a:rPr>
              <a:t>Assuming a teacher leadership role within the school or high-need LEA where the MTF is employed, while meeting the teaching service commitment determined by the school and Montana State University, in addition to regular classroom responsibilities. Examples of such leadership activities include mentoring, participating in curriculum development, assisting with the planning and implementation of professional development experiences, and contributing to pre-service teacher education.</a:t>
            </a:r>
          </a:p>
          <a:p>
            <a:pPr marL="342900" marR="0" lvl="0" indent="-342900">
              <a:spcAft>
                <a:spcPts val="600"/>
              </a:spcAft>
              <a:buFont typeface="+mj-lt"/>
              <a:buAutoNum type="arabicPeriod"/>
            </a:pPr>
            <a:r>
              <a:rPr lang="en-US" sz="2400" dirty="0">
                <a:solidFill>
                  <a:srgbClr val="1B1B1B"/>
                </a:solidFill>
                <a:effectLst/>
                <a:latin typeface="Arial" panose="020B0604020202020204" pitchFamily="34" charset="0"/>
                <a:ea typeface="Times New Roman" panose="02020603050405020304" pitchFamily="18" charset="0"/>
                <a:cs typeface="Arial" panose="020B0604020202020204" pitchFamily="34" charset="0"/>
              </a:rPr>
              <a:t>Taking on a leadership role in a regional, state, or national professional organization or development event as a lead person at least twice during the five-year fellowship term. Examples of such leadership activities include serving as a board member of a regional, state, or national professional education organization or leading a professional development.</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77767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3F95D-3ACC-DC3C-A30D-53FE45241070}"/>
              </a:ext>
            </a:extLst>
          </p:cNvPr>
          <p:cNvSpPr>
            <a:spLocks noGrp="1"/>
          </p:cNvSpPr>
          <p:nvPr>
            <p:ph type="title"/>
          </p:nvPr>
        </p:nvSpPr>
        <p:spPr>
          <a:xfrm>
            <a:off x="1785158" y="31833"/>
            <a:ext cx="10515600" cy="1325563"/>
          </a:xfrm>
        </p:spPr>
        <p:txBody>
          <a:bodyPr/>
          <a:lstStyle/>
          <a:p>
            <a:pPr algn="ctr"/>
            <a:r>
              <a:rPr lang="en-US" dirty="0"/>
              <a:t>STEM Leaders</a:t>
            </a:r>
          </a:p>
        </p:txBody>
      </p:sp>
      <p:pic>
        <p:nvPicPr>
          <p:cNvPr id="5" name="Content Placeholder 4" descr="A group of people in a room&#10;&#10;AI-generated content may be incorrect.">
            <a:extLst>
              <a:ext uri="{FF2B5EF4-FFF2-40B4-BE49-F238E27FC236}">
                <a16:creationId xmlns:a16="http://schemas.microsoft.com/office/drawing/2014/main" id="{0A21C965-D097-CF1A-22C6-133B17F568A7}"/>
              </a:ext>
            </a:extLst>
          </p:cNvPr>
          <p:cNvPicPr>
            <a:picLocks noGrp="1" noChangeAspect="1"/>
          </p:cNvPicPr>
          <p:nvPr>
            <p:ph idx="1"/>
          </p:nvPr>
        </p:nvPicPr>
        <p:blipFill>
          <a:blip r:embed="rId2"/>
          <a:stretch>
            <a:fillRect/>
          </a:stretch>
        </p:blipFill>
        <p:spPr>
          <a:xfrm rot="20982010">
            <a:off x="272834" y="3407938"/>
            <a:ext cx="4889500" cy="3492500"/>
          </a:xfrm>
        </p:spPr>
      </p:pic>
      <p:pic>
        <p:nvPicPr>
          <p:cNvPr id="7" name="Picture 6" descr="A group of people in a room&#10;&#10;AI-generated content may be incorrect.">
            <a:extLst>
              <a:ext uri="{FF2B5EF4-FFF2-40B4-BE49-F238E27FC236}">
                <a16:creationId xmlns:a16="http://schemas.microsoft.com/office/drawing/2014/main" id="{938ED0ED-0E03-FF31-EBF1-74C1C9473215}"/>
              </a:ext>
            </a:extLst>
          </p:cNvPr>
          <p:cNvPicPr>
            <a:picLocks noChangeAspect="1"/>
          </p:cNvPicPr>
          <p:nvPr/>
        </p:nvPicPr>
        <p:blipFill>
          <a:blip r:embed="rId3"/>
          <a:stretch>
            <a:fillRect/>
          </a:stretch>
        </p:blipFill>
        <p:spPr>
          <a:xfrm>
            <a:off x="5731308" y="898253"/>
            <a:ext cx="3994405" cy="5021538"/>
          </a:xfrm>
          <a:prstGeom prst="rect">
            <a:avLst/>
          </a:prstGeom>
        </p:spPr>
      </p:pic>
      <p:pic>
        <p:nvPicPr>
          <p:cNvPr id="9" name="Picture 8">
            <a:extLst>
              <a:ext uri="{FF2B5EF4-FFF2-40B4-BE49-F238E27FC236}">
                <a16:creationId xmlns:a16="http://schemas.microsoft.com/office/drawing/2014/main" id="{F6DFE198-CC15-5F0D-999B-AE74895B9F26}"/>
              </a:ext>
            </a:extLst>
          </p:cNvPr>
          <p:cNvPicPr>
            <a:picLocks noChangeAspect="1"/>
          </p:cNvPicPr>
          <p:nvPr/>
        </p:nvPicPr>
        <p:blipFill>
          <a:blip r:embed="rId4"/>
          <a:stretch>
            <a:fillRect/>
          </a:stretch>
        </p:blipFill>
        <p:spPr>
          <a:xfrm rot="17475638">
            <a:off x="2604528" y="2321337"/>
            <a:ext cx="2519456" cy="3649256"/>
          </a:xfrm>
          <a:prstGeom prst="rect">
            <a:avLst/>
          </a:prstGeom>
        </p:spPr>
      </p:pic>
      <p:pic>
        <p:nvPicPr>
          <p:cNvPr id="13" name="Picture 12">
            <a:extLst>
              <a:ext uri="{FF2B5EF4-FFF2-40B4-BE49-F238E27FC236}">
                <a16:creationId xmlns:a16="http://schemas.microsoft.com/office/drawing/2014/main" id="{5F344CFA-C3F3-2301-4548-6504FD7AEB2F}"/>
              </a:ext>
            </a:extLst>
          </p:cNvPr>
          <p:cNvPicPr>
            <a:picLocks noChangeAspect="1"/>
          </p:cNvPicPr>
          <p:nvPr/>
        </p:nvPicPr>
        <p:blipFill>
          <a:blip r:embed="rId5"/>
          <a:stretch>
            <a:fillRect/>
          </a:stretch>
        </p:blipFill>
        <p:spPr>
          <a:xfrm rot="606772">
            <a:off x="571303" y="-208557"/>
            <a:ext cx="4372185" cy="3143567"/>
          </a:xfrm>
          <a:prstGeom prst="rect">
            <a:avLst/>
          </a:prstGeom>
        </p:spPr>
      </p:pic>
      <p:pic>
        <p:nvPicPr>
          <p:cNvPr id="15" name="Picture 14">
            <a:extLst>
              <a:ext uri="{FF2B5EF4-FFF2-40B4-BE49-F238E27FC236}">
                <a16:creationId xmlns:a16="http://schemas.microsoft.com/office/drawing/2014/main" id="{F9407562-090C-8897-2BAC-A8E29DE551FB}"/>
              </a:ext>
            </a:extLst>
          </p:cNvPr>
          <p:cNvPicPr>
            <a:picLocks noChangeAspect="1"/>
          </p:cNvPicPr>
          <p:nvPr/>
        </p:nvPicPr>
        <p:blipFill>
          <a:blip r:embed="rId6"/>
          <a:stretch>
            <a:fillRect/>
          </a:stretch>
        </p:blipFill>
        <p:spPr>
          <a:xfrm rot="20957579">
            <a:off x="9825232" y="475406"/>
            <a:ext cx="2207742" cy="2943655"/>
          </a:xfrm>
          <a:prstGeom prst="rect">
            <a:avLst/>
          </a:prstGeom>
        </p:spPr>
      </p:pic>
      <p:pic>
        <p:nvPicPr>
          <p:cNvPr id="19" name="Picture 18" descr="A person standing in front of a screen&#10;&#10;AI-generated content may be incorrect.">
            <a:extLst>
              <a:ext uri="{FF2B5EF4-FFF2-40B4-BE49-F238E27FC236}">
                <a16:creationId xmlns:a16="http://schemas.microsoft.com/office/drawing/2014/main" id="{E9D0318A-0630-88C1-B4E0-534DBA21EC6D}"/>
              </a:ext>
            </a:extLst>
          </p:cNvPr>
          <p:cNvPicPr>
            <a:picLocks noChangeAspect="1"/>
          </p:cNvPicPr>
          <p:nvPr/>
        </p:nvPicPr>
        <p:blipFill>
          <a:blip r:embed="rId7"/>
          <a:stretch>
            <a:fillRect/>
          </a:stretch>
        </p:blipFill>
        <p:spPr>
          <a:xfrm>
            <a:off x="9833093" y="3772098"/>
            <a:ext cx="2423143" cy="2764178"/>
          </a:xfrm>
          <a:prstGeom prst="rect">
            <a:avLst/>
          </a:prstGeom>
        </p:spPr>
      </p:pic>
      <p:pic>
        <p:nvPicPr>
          <p:cNvPr id="25" name="Picture 24">
            <a:extLst>
              <a:ext uri="{FF2B5EF4-FFF2-40B4-BE49-F238E27FC236}">
                <a16:creationId xmlns:a16="http://schemas.microsoft.com/office/drawing/2014/main" id="{0E9B6459-3CB2-B2B9-CA49-70B907B0835A}"/>
              </a:ext>
            </a:extLst>
          </p:cNvPr>
          <p:cNvPicPr>
            <a:picLocks noChangeAspect="1"/>
          </p:cNvPicPr>
          <p:nvPr/>
        </p:nvPicPr>
        <p:blipFill>
          <a:blip r:embed="rId8"/>
          <a:stretch>
            <a:fillRect/>
          </a:stretch>
        </p:blipFill>
        <p:spPr>
          <a:xfrm>
            <a:off x="7938053" y="3395766"/>
            <a:ext cx="2028718" cy="3403012"/>
          </a:xfrm>
          <a:prstGeom prst="rect">
            <a:avLst/>
          </a:prstGeom>
        </p:spPr>
      </p:pic>
      <p:pic>
        <p:nvPicPr>
          <p:cNvPr id="26" name="Picture 25">
            <a:extLst>
              <a:ext uri="{FF2B5EF4-FFF2-40B4-BE49-F238E27FC236}">
                <a16:creationId xmlns:a16="http://schemas.microsoft.com/office/drawing/2014/main" id="{5FBA62D4-0D6C-5D8C-FDD4-352A90F891AA}"/>
              </a:ext>
            </a:extLst>
          </p:cNvPr>
          <p:cNvPicPr>
            <a:picLocks noChangeAspect="1"/>
          </p:cNvPicPr>
          <p:nvPr/>
        </p:nvPicPr>
        <p:blipFill>
          <a:blip r:embed="rId9"/>
          <a:stretch>
            <a:fillRect/>
          </a:stretch>
        </p:blipFill>
        <p:spPr>
          <a:xfrm rot="433249">
            <a:off x="-1198954" y="2386830"/>
            <a:ext cx="4155806" cy="2770537"/>
          </a:xfrm>
          <a:prstGeom prst="rect">
            <a:avLst/>
          </a:prstGeom>
        </p:spPr>
      </p:pic>
    </p:spTree>
    <p:extLst>
      <p:ext uri="{BB962C8B-B14F-4D97-AF65-F5344CB8AC3E}">
        <p14:creationId xmlns:p14="http://schemas.microsoft.com/office/powerpoint/2010/main" val="14470318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90248-C4D7-9F9B-FBDC-AC6136C82CBC}"/>
              </a:ext>
            </a:extLst>
          </p:cNvPr>
          <p:cNvSpPr>
            <a:spLocks noGrp="1"/>
          </p:cNvSpPr>
          <p:nvPr>
            <p:ph type="title"/>
          </p:nvPr>
        </p:nvSpPr>
        <p:spPr>
          <a:xfrm>
            <a:off x="1739598" y="984746"/>
            <a:ext cx="9230015" cy="616134"/>
          </a:xfrm>
        </p:spPr>
        <p:txBody>
          <a:bodyPr>
            <a:normAutofit fontScale="90000"/>
          </a:bodyPr>
          <a:lstStyle/>
          <a:p>
            <a:pPr algn="ctr"/>
            <a:r>
              <a:rPr lang="en-US" sz="3600" b="1" dirty="0">
                <a:latin typeface="Times New Roman" panose="02020603050405020304" pitchFamily="18" charset="0"/>
                <a:cs typeface="Times New Roman" panose="02020603050405020304" pitchFamily="18" charset="0"/>
              </a:rPr>
              <a:t>MSU Noyce Fellowship Agreement &amp; Promissory Note I.C: </a:t>
            </a:r>
            <a:r>
              <a:rPr lang="en-US" sz="3600" dirty="0">
                <a:latin typeface="Times New Roman" panose="02020603050405020304" pitchFamily="18" charset="0"/>
                <a:cs typeface="Times New Roman" panose="02020603050405020304" pitchFamily="18" charset="0"/>
              </a:rPr>
              <a:t>Professional Development Growth </a:t>
            </a:r>
            <a:br>
              <a:rPr lang="en-US" dirty="0"/>
            </a:br>
            <a:endParaRPr lang="en-US" sz="3600" dirty="0">
              <a:latin typeface="Helvetica" pitchFamily="2" charset="0"/>
              <a:cs typeface="Arial" panose="020B0604020202020204" pitchFamily="34" charset="0"/>
            </a:endParaRPr>
          </a:p>
        </p:txBody>
      </p:sp>
      <p:pic>
        <p:nvPicPr>
          <p:cNvPr id="3" name="Content Placeholder 4" descr="A logo of a globe with a gold circle&#10;&#10;Description automatically generated">
            <a:extLst>
              <a:ext uri="{FF2B5EF4-FFF2-40B4-BE49-F238E27FC236}">
                <a16:creationId xmlns:a16="http://schemas.microsoft.com/office/drawing/2014/main" id="{0C2BB371-B179-C936-32C3-12C8286B81DB}"/>
              </a:ext>
            </a:extLst>
          </p:cNvPr>
          <p:cNvPicPr>
            <a:picLocks noChangeAspect="1"/>
          </p:cNvPicPr>
          <p:nvPr/>
        </p:nvPicPr>
        <p:blipFill>
          <a:blip r:embed="rId2"/>
          <a:stretch>
            <a:fillRect/>
          </a:stretch>
        </p:blipFill>
        <p:spPr>
          <a:xfrm>
            <a:off x="337999" y="-5003"/>
            <a:ext cx="1335087" cy="1335087"/>
          </a:xfrm>
          <a:prstGeom prst="rect">
            <a:avLst/>
          </a:prstGeom>
        </p:spPr>
      </p:pic>
      <p:pic>
        <p:nvPicPr>
          <p:cNvPr id="5" name="Picture 4" descr="A blue and yellow logo&#10;&#10;Description automatically generated">
            <a:extLst>
              <a:ext uri="{FF2B5EF4-FFF2-40B4-BE49-F238E27FC236}">
                <a16:creationId xmlns:a16="http://schemas.microsoft.com/office/drawing/2014/main" id="{9D05B14A-A13B-F31F-85C6-47655CA40896}"/>
              </a:ext>
            </a:extLst>
          </p:cNvPr>
          <p:cNvPicPr>
            <a:picLocks noChangeAspect="1"/>
          </p:cNvPicPr>
          <p:nvPr/>
        </p:nvPicPr>
        <p:blipFill>
          <a:blip r:embed="rId3"/>
          <a:stretch>
            <a:fillRect/>
          </a:stretch>
        </p:blipFill>
        <p:spPr>
          <a:xfrm>
            <a:off x="10735421" y="32270"/>
            <a:ext cx="1236759" cy="1260543"/>
          </a:xfrm>
          <a:prstGeom prst="rect">
            <a:avLst/>
          </a:prstGeom>
        </p:spPr>
      </p:pic>
      <p:pic>
        <p:nvPicPr>
          <p:cNvPr id="6" name="Picture 5" descr="A chart with text on it&#10;&#10;AI-generated content may be incorrect.">
            <a:extLst>
              <a:ext uri="{FF2B5EF4-FFF2-40B4-BE49-F238E27FC236}">
                <a16:creationId xmlns:a16="http://schemas.microsoft.com/office/drawing/2014/main" id="{8481223B-0F06-1532-31F1-4751FF58863A}"/>
              </a:ext>
            </a:extLst>
          </p:cNvPr>
          <p:cNvPicPr>
            <a:picLocks noChangeAspect="1"/>
          </p:cNvPicPr>
          <p:nvPr/>
        </p:nvPicPr>
        <p:blipFill>
          <a:blip r:embed="rId4"/>
          <a:stretch>
            <a:fillRect/>
          </a:stretch>
        </p:blipFill>
        <p:spPr>
          <a:xfrm>
            <a:off x="946031" y="1600880"/>
            <a:ext cx="9953606" cy="4821278"/>
          </a:xfrm>
          <a:prstGeom prst="rect">
            <a:avLst/>
          </a:prstGeom>
        </p:spPr>
      </p:pic>
      <p:cxnSp>
        <p:nvCxnSpPr>
          <p:cNvPr id="7" name="Straight Connector 6">
            <a:extLst>
              <a:ext uri="{FF2B5EF4-FFF2-40B4-BE49-F238E27FC236}">
                <a16:creationId xmlns:a16="http://schemas.microsoft.com/office/drawing/2014/main" id="{B70675BE-1381-C6BB-58A8-D9CEC55DD69B}"/>
              </a:ext>
            </a:extLst>
          </p:cNvPr>
          <p:cNvCxnSpPr>
            <a:cxnSpLocks/>
          </p:cNvCxnSpPr>
          <p:nvPr/>
        </p:nvCxnSpPr>
        <p:spPr>
          <a:xfrm flipH="1">
            <a:off x="8534400" y="3429000"/>
            <a:ext cx="1885507" cy="1461644"/>
          </a:xfrm>
          <a:prstGeom prst="line">
            <a:avLst/>
          </a:prstGeom>
          <a:ln w="635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1E0398B7-FA34-3652-D79E-B37C195539DA}"/>
              </a:ext>
            </a:extLst>
          </p:cNvPr>
          <p:cNvCxnSpPr>
            <a:cxnSpLocks/>
          </p:cNvCxnSpPr>
          <p:nvPr/>
        </p:nvCxnSpPr>
        <p:spPr>
          <a:xfrm>
            <a:off x="8708458" y="3416095"/>
            <a:ext cx="1711449" cy="1474549"/>
          </a:xfrm>
          <a:prstGeom prst="line">
            <a:avLst/>
          </a:prstGeom>
          <a:ln w="635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B4F0B29C-38F0-744A-C94C-8A59AB94D8B4}"/>
              </a:ext>
            </a:extLst>
          </p:cNvPr>
          <p:cNvCxnSpPr>
            <a:cxnSpLocks/>
          </p:cNvCxnSpPr>
          <p:nvPr/>
        </p:nvCxnSpPr>
        <p:spPr>
          <a:xfrm>
            <a:off x="7931888" y="5677786"/>
            <a:ext cx="2488019" cy="0"/>
          </a:xfrm>
          <a:prstGeom prst="line">
            <a:avLst/>
          </a:prstGeom>
          <a:ln w="57150">
            <a:solidFill>
              <a:srgbClr val="FF0000"/>
            </a:solidFill>
          </a:ln>
        </p:spPr>
        <p:style>
          <a:lnRef idx="2">
            <a:schemeClr val="dk1"/>
          </a:lnRef>
          <a:fillRef idx="0">
            <a:schemeClr val="dk1"/>
          </a:fillRef>
          <a:effectRef idx="1">
            <a:schemeClr val="dk1"/>
          </a:effectRef>
          <a:fontRef idx="minor">
            <a:schemeClr val="tx1"/>
          </a:fontRef>
        </p:style>
      </p:cxnSp>
      <p:cxnSp>
        <p:nvCxnSpPr>
          <p:cNvPr id="22" name="Straight Connector 21">
            <a:extLst>
              <a:ext uri="{FF2B5EF4-FFF2-40B4-BE49-F238E27FC236}">
                <a16:creationId xmlns:a16="http://schemas.microsoft.com/office/drawing/2014/main" id="{39D4903C-0CDF-955B-6F28-A277D19FFD92}"/>
              </a:ext>
            </a:extLst>
          </p:cNvPr>
          <p:cNvCxnSpPr>
            <a:cxnSpLocks/>
          </p:cNvCxnSpPr>
          <p:nvPr/>
        </p:nvCxnSpPr>
        <p:spPr>
          <a:xfrm>
            <a:off x="6911162" y="5957777"/>
            <a:ext cx="3508745" cy="0"/>
          </a:xfrm>
          <a:prstGeom prst="line">
            <a:avLst/>
          </a:prstGeom>
          <a:ln w="57150">
            <a:solidFill>
              <a:srgbClr val="FF0000"/>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548890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ED7D4-AC5B-B956-474F-F8F1D4BA73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B75A94-839B-2435-169A-6B096D9B6138}"/>
              </a:ext>
            </a:extLst>
          </p:cNvPr>
          <p:cNvSpPr>
            <a:spLocks noGrp="1"/>
          </p:cNvSpPr>
          <p:nvPr>
            <p:ph type="title"/>
          </p:nvPr>
        </p:nvSpPr>
        <p:spPr>
          <a:xfrm>
            <a:off x="782798" y="349359"/>
            <a:ext cx="10786633" cy="1325563"/>
          </a:xfrm>
        </p:spPr>
        <p:txBody>
          <a:bodyPr/>
          <a:lstStyle/>
          <a:p>
            <a:pPr algn="ctr"/>
            <a:r>
              <a:rPr lang="en-US" b="1" dirty="0">
                <a:cs typeface="Times New Roman" panose="02020603050405020304" pitchFamily="18" charset="0"/>
              </a:rPr>
              <a:t>Monthly Meetings (Online)</a:t>
            </a:r>
            <a:endParaRPr lang="en-US" dirty="0"/>
          </a:p>
        </p:txBody>
      </p:sp>
      <p:sp>
        <p:nvSpPr>
          <p:cNvPr id="3" name="Content Placeholder 2">
            <a:extLst>
              <a:ext uri="{FF2B5EF4-FFF2-40B4-BE49-F238E27FC236}">
                <a16:creationId xmlns:a16="http://schemas.microsoft.com/office/drawing/2014/main" id="{C9C0F54A-8B2B-425C-2F53-883EA480854E}"/>
              </a:ext>
            </a:extLst>
          </p:cNvPr>
          <p:cNvSpPr>
            <a:spLocks noGrp="1"/>
          </p:cNvSpPr>
          <p:nvPr>
            <p:ph idx="1"/>
          </p:nvPr>
        </p:nvSpPr>
        <p:spPr>
          <a:xfrm>
            <a:off x="622569" y="1607403"/>
            <a:ext cx="10786632" cy="5250597"/>
          </a:xfrm>
        </p:spPr>
        <p:txBody>
          <a:bodyPr>
            <a:normAutofit/>
          </a:bodyPr>
          <a:lstStyle/>
          <a:p>
            <a:pPr marL="0" indent="0">
              <a:buNone/>
            </a:pPr>
            <a:r>
              <a:rPr lang="en-US" sz="2400" b="1" dirty="0"/>
              <a:t>Fall 2026 – Discussion and Planning (Friday, August 7)</a:t>
            </a:r>
            <a:endParaRPr lang="en-US" sz="2400" dirty="0"/>
          </a:p>
          <a:p>
            <a:r>
              <a:rPr lang="en-US" sz="2400" dirty="0"/>
              <a:t>MTFs sought greater autonomy in shaping their own learning agendas. </a:t>
            </a:r>
          </a:p>
          <a:p>
            <a:r>
              <a:rPr lang="en-US" sz="2400" dirty="0"/>
              <a:t>MTFs will take turns serving as leaders for the monthly meetings.</a:t>
            </a:r>
          </a:p>
          <a:p>
            <a:pPr marL="0" indent="0">
              <a:buNone/>
            </a:pPr>
            <a:endParaRPr lang="en-US" sz="2400" dirty="0"/>
          </a:p>
          <a:p>
            <a:endParaRPr lang="en-US" dirty="0"/>
          </a:p>
        </p:txBody>
      </p:sp>
      <p:pic>
        <p:nvPicPr>
          <p:cNvPr id="5" name="Picture 4">
            <a:extLst>
              <a:ext uri="{FF2B5EF4-FFF2-40B4-BE49-F238E27FC236}">
                <a16:creationId xmlns:a16="http://schemas.microsoft.com/office/drawing/2014/main" id="{D76069F6-4387-CEF1-7342-7D95D642E123}"/>
              </a:ext>
            </a:extLst>
          </p:cNvPr>
          <p:cNvPicPr>
            <a:picLocks noChangeAspect="1"/>
          </p:cNvPicPr>
          <p:nvPr/>
        </p:nvPicPr>
        <p:blipFill>
          <a:blip r:embed="rId2"/>
          <a:stretch>
            <a:fillRect/>
          </a:stretch>
        </p:blipFill>
        <p:spPr>
          <a:xfrm>
            <a:off x="1614076" y="3429000"/>
            <a:ext cx="670442" cy="629672"/>
          </a:xfrm>
          <a:prstGeom prst="rect">
            <a:avLst/>
          </a:prstGeom>
        </p:spPr>
      </p:pic>
    </p:spTree>
    <p:extLst>
      <p:ext uri="{BB962C8B-B14F-4D97-AF65-F5344CB8AC3E}">
        <p14:creationId xmlns:p14="http://schemas.microsoft.com/office/powerpoint/2010/main" val="31721330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5063D-48F9-2DB9-C676-753F9653C72E}"/>
              </a:ext>
            </a:extLst>
          </p:cNvPr>
          <p:cNvSpPr>
            <a:spLocks noGrp="1"/>
          </p:cNvSpPr>
          <p:nvPr>
            <p:ph type="title"/>
          </p:nvPr>
        </p:nvSpPr>
        <p:spPr/>
        <p:txBody>
          <a:bodyPr/>
          <a:lstStyle/>
          <a:p>
            <a:pPr algn="ctr"/>
            <a:r>
              <a:rPr lang="en-US" b="1" dirty="0"/>
              <a:t>Networking</a:t>
            </a:r>
          </a:p>
        </p:txBody>
      </p:sp>
      <p:sp>
        <p:nvSpPr>
          <p:cNvPr id="3" name="Content Placeholder 2">
            <a:extLst>
              <a:ext uri="{FF2B5EF4-FFF2-40B4-BE49-F238E27FC236}">
                <a16:creationId xmlns:a16="http://schemas.microsoft.com/office/drawing/2014/main" id="{D771C942-6132-8AE2-D7B0-477350846F63}"/>
              </a:ext>
            </a:extLst>
          </p:cNvPr>
          <p:cNvSpPr>
            <a:spLocks noGrp="1"/>
          </p:cNvSpPr>
          <p:nvPr>
            <p:ph idx="1"/>
          </p:nvPr>
        </p:nvSpPr>
        <p:spPr>
          <a:xfrm>
            <a:off x="838200" y="1605585"/>
            <a:ext cx="11353800" cy="4351338"/>
          </a:xfrm>
        </p:spPr>
        <p:txBody>
          <a:bodyPr/>
          <a:lstStyle/>
          <a:p>
            <a:pPr lvl="1">
              <a:spcBef>
                <a:spcPts val="0"/>
              </a:spcBef>
              <a:spcAft>
                <a:spcPts val="600"/>
              </a:spcAft>
            </a:pPr>
            <a:r>
              <a:rPr lang="en-US" dirty="0"/>
              <a:t>Smaller, </a:t>
            </a:r>
            <a:r>
              <a:rPr lang="en-US" b="1" dirty="0"/>
              <a:t>discipline- or grade-level breakout groups</a:t>
            </a:r>
            <a:r>
              <a:rPr lang="en-US" dirty="0"/>
              <a:t> (e.g., math vs. science, middle vs. high school)?</a:t>
            </a:r>
          </a:p>
          <a:p>
            <a:pPr lvl="1">
              <a:spcBef>
                <a:spcPts val="0"/>
              </a:spcBef>
              <a:spcAft>
                <a:spcPts val="600"/>
              </a:spcAft>
            </a:pPr>
            <a:endParaRPr lang="en-US" dirty="0"/>
          </a:p>
          <a:p>
            <a:pPr lvl="1">
              <a:spcBef>
                <a:spcPts val="0"/>
              </a:spcBef>
              <a:spcAft>
                <a:spcPts val="600"/>
              </a:spcAft>
            </a:pPr>
            <a:r>
              <a:rPr lang="en-US" b="1" dirty="0"/>
              <a:t>Regional subgroups</a:t>
            </a:r>
            <a:r>
              <a:rPr lang="en-US" dirty="0"/>
              <a:t> for nearby schools (e.g., Hardin, Lame Deer, Colstrip)?</a:t>
            </a:r>
          </a:p>
          <a:p>
            <a:pPr lvl="1">
              <a:spcBef>
                <a:spcPts val="0"/>
              </a:spcBef>
              <a:spcAft>
                <a:spcPts val="600"/>
              </a:spcAft>
            </a:pPr>
            <a:endParaRPr lang="en-US" dirty="0"/>
          </a:p>
          <a:p>
            <a:pPr lvl="1">
              <a:spcBef>
                <a:spcPts val="0"/>
              </a:spcBef>
              <a:spcAft>
                <a:spcPts val="600"/>
              </a:spcAft>
            </a:pPr>
            <a:r>
              <a:rPr lang="en-US" b="1" dirty="0"/>
              <a:t>Subgroup leaders?</a:t>
            </a:r>
          </a:p>
          <a:p>
            <a:endParaRPr lang="en-US" dirty="0"/>
          </a:p>
        </p:txBody>
      </p:sp>
      <p:pic>
        <p:nvPicPr>
          <p:cNvPr id="4" name="Picture 3">
            <a:extLst>
              <a:ext uri="{FF2B5EF4-FFF2-40B4-BE49-F238E27FC236}">
                <a16:creationId xmlns:a16="http://schemas.microsoft.com/office/drawing/2014/main" id="{8B928EE9-B5E3-4F53-F596-C570F37D2FB1}"/>
              </a:ext>
            </a:extLst>
          </p:cNvPr>
          <p:cNvPicPr>
            <a:picLocks noChangeAspect="1"/>
          </p:cNvPicPr>
          <p:nvPr/>
        </p:nvPicPr>
        <p:blipFill>
          <a:blip r:embed="rId2"/>
          <a:stretch>
            <a:fillRect/>
          </a:stretch>
        </p:blipFill>
        <p:spPr>
          <a:xfrm>
            <a:off x="606891" y="3429000"/>
            <a:ext cx="670442" cy="629672"/>
          </a:xfrm>
          <a:prstGeom prst="rect">
            <a:avLst/>
          </a:prstGeom>
        </p:spPr>
      </p:pic>
      <p:pic>
        <p:nvPicPr>
          <p:cNvPr id="8" name="Picture 7" descr="A group of people sitting in a classroom&#10;&#10;AI-generated content may be incorrect.">
            <a:extLst>
              <a:ext uri="{FF2B5EF4-FFF2-40B4-BE49-F238E27FC236}">
                <a16:creationId xmlns:a16="http://schemas.microsoft.com/office/drawing/2014/main" id="{EADA78C7-22D5-ABC6-C1A3-F17B83466D4A}"/>
              </a:ext>
            </a:extLst>
          </p:cNvPr>
          <p:cNvPicPr>
            <a:picLocks noChangeAspect="1"/>
          </p:cNvPicPr>
          <p:nvPr/>
        </p:nvPicPr>
        <p:blipFill>
          <a:blip r:embed="rId3"/>
          <a:stretch>
            <a:fillRect/>
          </a:stretch>
        </p:blipFill>
        <p:spPr>
          <a:xfrm>
            <a:off x="6401537" y="3469716"/>
            <a:ext cx="5311560" cy="2906003"/>
          </a:xfrm>
          <a:prstGeom prst="rect">
            <a:avLst/>
          </a:prstGeom>
        </p:spPr>
      </p:pic>
      <p:pic>
        <p:nvPicPr>
          <p:cNvPr id="10" name="Picture 9" descr="A group of people sitting at tables in a classroom&#10;&#10;AI-generated content may be incorrect.">
            <a:extLst>
              <a:ext uri="{FF2B5EF4-FFF2-40B4-BE49-F238E27FC236}">
                <a16:creationId xmlns:a16="http://schemas.microsoft.com/office/drawing/2014/main" id="{A00AE505-54BB-18DD-E80B-6102056E12B7}"/>
              </a:ext>
            </a:extLst>
          </p:cNvPr>
          <p:cNvPicPr>
            <a:picLocks noChangeAspect="1"/>
          </p:cNvPicPr>
          <p:nvPr/>
        </p:nvPicPr>
        <p:blipFill>
          <a:blip r:embed="rId4"/>
          <a:stretch>
            <a:fillRect/>
          </a:stretch>
        </p:blipFill>
        <p:spPr>
          <a:xfrm>
            <a:off x="1777300" y="4058672"/>
            <a:ext cx="4124269" cy="2735843"/>
          </a:xfrm>
          <a:prstGeom prst="rect">
            <a:avLst/>
          </a:prstGeom>
        </p:spPr>
      </p:pic>
    </p:spTree>
    <p:extLst>
      <p:ext uri="{BB962C8B-B14F-4D97-AF65-F5344CB8AC3E}">
        <p14:creationId xmlns:p14="http://schemas.microsoft.com/office/powerpoint/2010/main" val="7037001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1FC18-6C61-5682-E3F7-42BF93711879}"/>
              </a:ext>
            </a:extLst>
          </p:cNvPr>
          <p:cNvSpPr>
            <a:spLocks noGrp="1"/>
          </p:cNvSpPr>
          <p:nvPr>
            <p:ph type="title"/>
          </p:nvPr>
        </p:nvSpPr>
        <p:spPr>
          <a:xfrm>
            <a:off x="2072640" y="683646"/>
            <a:ext cx="7879079" cy="1325563"/>
          </a:xfrm>
        </p:spPr>
        <p:txBody>
          <a:bodyPr>
            <a:noAutofit/>
          </a:bodyPr>
          <a:lstStyle/>
          <a:p>
            <a:pPr algn="ctr"/>
            <a:r>
              <a:rPr lang="en-US" sz="3600">
                <a:cs typeface="Arial" panose="020B0604020202020204" pitchFamily="34" charset="0"/>
              </a:rPr>
              <a:t>What other evidences may MSU Noyce MTF program collect and measure? </a:t>
            </a:r>
            <a:r>
              <a:rPr lang="en-US" sz="3600" b="1"/>
              <a:t> </a:t>
            </a:r>
          </a:p>
        </p:txBody>
      </p:sp>
      <p:graphicFrame>
        <p:nvGraphicFramePr>
          <p:cNvPr id="4" name="Table 3">
            <a:extLst>
              <a:ext uri="{FF2B5EF4-FFF2-40B4-BE49-F238E27FC236}">
                <a16:creationId xmlns:a16="http://schemas.microsoft.com/office/drawing/2014/main" id="{39E0E323-4ED4-48F1-60DE-A391359F4F09}"/>
              </a:ext>
            </a:extLst>
          </p:cNvPr>
          <p:cNvGraphicFramePr>
            <a:graphicFrameLocks noGrp="1"/>
          </p:cNvGraphicFramePr>
          <p:nvPr>
            <p:extLst>
              <p:ext uri="{D42A27DB-BD31-4B8C-83A1-F6EECF244321}">
                <p14:modId xmlns:p14="http://schemas.microsoft.com/office/powerpoint/2010/main" val="2801185878"/>
              </p:ext>
            </p:extLst>
          </p:nvPr>
        </p:nvGraphicFramePr>
        <p:xfrm>
          <a:off x="640081" y="1998594"/>
          <a:ext cx="11332099" cy="4175760"/>
        </p:xfrm>
        <a:graphic>
          <a:graphicData uri="http://schemas.openxmlformats.org/drawingml/2006/table">
            <a:tbl>
              <a:tblPr firstRow="1" bandRow="1">
                <a:tableStyleId>{16D9F66E-5EB9-4882-86FB-DCBF35E3C3E4}</a:tableStyleId>
              </a:tblPr>
              <a:tblGrid>
                <a:gridCol w="11332099">
                  <a:extLst>
                    <a:ext uri="{9D8B030D-6E8A-4147-A177-3AD203B41FA5}">
                      <a16:colId xmlns:a16="http://schemas.microsoft.com/office/drawing/2014/main" val="563725964"/>
                    </a:ext>
                  </a:extLst>
                </a:gridCol>
              </a:tblGrid>
              <a:tr h="447839">
                <a:tc>
                  <a:txBody>
                    <a:bodyPr/>
                    <a:lstStyle/>
                    <a:p>
                      <a:pPr marL="0" indent="0">
                        <a:spcBef>
                          <a:spcPts val="0"/>
                        </a:spcBef>
                        <a:spcAft>
                          <a:spcPts val="0"/>
                        </a:spcAft>
                        <a:buFontTx/>
                        <a:buNone/>
                      </a:pPr>
                      <a:r>
                        <a:rPr lang="en-US" sz="2400" b="0"/>
                        <a:t>1.  </a:t>
                      </a:r>
                      <a:r>
                        <a:rPr lang="en-US" sz="2400" b="0">
                          <a:solidFill>
                            <a:srgbClr val="0E101A"/>
                          </a:solidFill>
                          <a:effectLst/>
                        </a:rPr>
                        <a:t>Lead a STEM extracurricular activity (e.g., FIRST Robotics Competition, Science Fair, Science Olympiad, </a:t>
                      </a:r>
                      <a:r>
                        <a:rPr lang="en-US" sz="2400" b="0" err="1">
                          <a:solidFill>
                            <a:srgbClr val="0E101A"/>
                          </a:solidFill>
                          <a:effectLst/>
                        </a:rPr>
                        <a:t>MathCounts</a:t>
                      </a:r>
                      <a:r>
                        <a:rPr lang="en-US" sz="2400" b="0">
                          <a:solidFill>
                            <a:srgbClr val="0E101A"/>
                          </a:solidFill>
                          <a:effectLst/>
                        </a:rPr>
                        <a:t>, community STEM day) </a:t>
                      </a:r>
                    </a:p>
                  </a:txBody>
                  <a:tcPr/>
                </a:tc>
                <a:extLst>
                  <a:ext uri="{0D108BD9-81ED-4DB2-BD59-A6C34878D82A}">
                    <a16:rowId xmlns:a16="http://schemas.microsoft.com/office/drawing/2014/main" val="5312831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a:solidFill>
                            <a:srgbClr val="0E101A"/>
                          </a:solidFill>
                          <a:effectLst/>
                        </a:rPr>
                        <a:t>2. Increase STEM achievement scores for All Students </a:t>
                      </a:r>
                    </a:p>
                  </a:txBody>
                  <a:tcPr/>
                </a:tc>
                <a:extLst>
                  <a:ext uri="{0D108BD9-81ED-4DB2-BD59-A6C34878D82A}">
                    <a16:rowId xmlns:a16="http://schemas.microsoft.com/office/drawing/2014/main" val="131821423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a:t>3. </a:t>
                      </a:r>
                      <a:r>
                        <a:rPr lang="en-US" sz="2400" b="0">
                          <a:solidFill>
                            <a:srgbClr val="0E101A"/>
                          </a:solidFill>
                          <a:effectLst/>
                        </a:rPr>
                        <a:t>Develop and implement a culturally responsive STEM curriculum </a:t>
                      </a:r>
                    </a:p>
                  </a:txBody>
                  <a:tcPr/>
                </a:tc>
                <a:extLst>
                  <a:ext uri="{0D108BD9-81ED-4DB2-BD59-A6C34878D82A}">
                    <a16:rowId xmlns:a16="http://schemas.microsoft.com/office/drawing/2014/main" val="327326816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a:solidFill>
                            <a:srgbClr val="0E101A"/>
                          </a:solidFill>
                          <a:effectLst/>
                        </a:rPr>
                        <a:t>4. Provide a STEM PD workshop (e.g., SSI, MFPE, </a:t>
                      </a:r>
                      <a:r>
                        <a:rPr lang="en-US" sz="2400" b="0" err="1">
                          <a:solidFill>
                            <a:srgbClr val="0E101A"/>
                          </a:solidFill>
                          <a:effectLst/>
                        </a:rPr>
                        <a:t>MCubed</a:t>
                      </a:r>
                      <a:r>
                        <a:rPr lang="en-US" sz="2400" b="0">
                          <a:solidFill>
                            <a:srgbClr val="0E101A"/>
                          </a:solidFill>
                          <a:effectLst/>
                        </a:rPr>
                        <a:t> speaker, OPI Learning Hub leader)</a:t>
                      </a:r>
                    </a:p>
                    <a:p>
                      <a:endParaRPr lang="en-US" sz="2400" b="0"/>
                    </a:p>
                  </a:txBody>
                  <a:tcPr/>
                </a:tc>
                <a:extLst>
                  <a:ext uri="{0D108BD9-81ED-4DB2-BD59-A6C34878D82A}">
                    <a16:rowId xmlns:a16="http://schemas.microsoft.com/office/drawing/2014/main" val="329480783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a:solidFill>
                            <a:srgbClr val="0E101A"/>
                          </a:solidFill>
                          <a:effectLst/>
                        </a:rPr>
                        <a:t>5….</a:t>
                      </a:r>
                    </a:p>
                  </a:txBody>
                  <a:tcPr/>
                </a:tc>
                <a:extLst>
                  <a:ext uri="{0D108BD9-81ED-4DB2-BD59-A6C34878D82A}">
                    <a16:rowId xmlns:a16="http://schemas.microsoft.com/office/drawing/2014/main" val="2920884178"/>
                  </a:ext>
                </a:extLst>
              </a:tr>
              <a:tr h="370840">
                <a:tc>
                  <a:txBody>
                    <a:bodyPr/>
                    <a:lstStyle/>
                    <a:p>
                      <a:endParaRPr lang="en-US" sz="2000"/>
                    </a:p>
                  </a:txBody>
                  <a:tcPr/>
                </a:tc>
                <a:extLst>
                  <a:ext uri="{0D108BD9-81ED-4DB2-BD59-A6C34878D82A}">
                    <a16:rowId xmlns:a16="http://schemas.microsoft.com/office/drawing/2014/main" val="3256076656"/>
                  </a:ext>
                </a:extLst>
              </a:tr>
              <a:tr h="370840">
                <a:tc>
                  <a:txBody>
                    <a:bodyPr/>
                    <a:lstStyle/>
                    <a:p>
                      <a:endParaRPr lang="en-US" sz="2000" dirty="0"/>
                    </a:p>
                  </a:txBody>
                  <a:tcPr/>
                </a:tc>
                <a:extLst>
                  <a:ext uri="{0D108BD9-81ED-4DB2-BD59-A6C34878D82A}">
                    <a16:rowId xmlns:a16="http://schemas.microsoft.com/office/drawing/2014/main" val="2902049646"/>
                  </a:ext>
                </a:extLst>
              </a:tr>
            </a:tbl>
          </a:graphicData>
        </a:graphic>
      </p:graphicFrame>
      <p:pic>
        <p:nvPicPr>
          <p:cNvPr id="7" name="Content Placeholder 4" descr="A logo of a globe with a gold circle&#10;&#10;Description automatically generated">
            <a:extLst>
              <a:ext uri="{FF2B5EF4-FFF2-40B4-BE49-F238E27FC236}">
                <a16:creationId xmlns:a16="http://schemas.microsoft.com/office/drawing/2014/main" id="{A01CD579-43D3-295E-1EF3-FA5D8A9BDD66}"/>
              </a:ext>
            </a:extLst>
          </p:cNvPr>
          <p:cNvPicPr>
            <a:picLocks noChangeAspect="1"/>
          </p:cNvPicPr>
          <p:nvPr/>
        </p:nvPicPr>
        <p:blipFill>
          <a:blip r:embed="rId2"/>
          <a:stretch>
            <a:fillRect/>
          </a:stretch>
        </p:blipFill>
        <p:spPr>
          <a:xfrm>
            <a:off x="88650" y="102573"/>
            <a:ext cx="1335087" cy="1335087"/>
          </a:xfrm>
          <a:prstGeom prst="rect">
            <a:avLst/>
          </a:prstGeom>
        </p:spPr>
      </p:pic>
      <p:pic>
        <p:nvPicPr>
          <p:cNvPr id="8" name="Picture 7" descr="A blue and yellow logo&#10;&#10;Description automatically generated">
            <a:extLst>
              <a:ext uri="{FF2B5EF4-FFF2-40B4-BE49-F238E27FC236}">
                <a16:creationId xmlns:a16="http://schemas.microsoft.com/office/drawing/2014/main" id="{E5774102-2BB5-01D9-F72F-D58CFECAC526}"/>
              </a:ext>
            </a:extLst>
          </p:cNvPr>
          <p:cNvPicPr>
            <a:picLocks noChangeAspect="1"/>
          </p:cNvPicPr>
          <p:nvPr/>
        </p:nvPicPr>
        <p:blipFill>
          <a:blip r:embed="rId3"/>
          <a:stretch>
            <a:fillRect/>
          </a:stretch>
        </p:blipFill>
        <p:spPr>
          <a:xfrm>
            <a:off x="10735421" y="32270"/>
            <a:ext cx="1236759" cy="1260543"/>
          </a:xfrm>
          <a:prstGeom prst="rect">
            <a:avLst/>
          </a:prstGeom>
        </p:spPr>
      </p:pic>
    </p:spTree>
    <p:extLst>
      <p:ext uri="{BB962C8B-B14F-4D97-AF65-F5344CB8AC3E}">
        <p14:creationId xmlns:p14="http://schemas.microsoft.com/office/powerpoint/2010/main" val="2600670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CD595-4637-A787-7811-855E814AEEE0}"/>
              </a:ext>
            </a:extLst>
          </p:cNvPr>
          <p:cNvSpPr>
            <a:spLocks noGrp="1"/>
          </p:cNvSpPr>
          <p:nvPr>
            <p:ph type="title"/>
          </p:nvPr>
        </p:nvSpPr>
        <p:spPr>
          <a:xfrm>
            <a:off x="1381991" y="309706"/>
            <a:ext cx="9428018" cy="1325563"/>
          </a:xfrm>
        </p:spPr>
        <p:txBody>
          <a:bodyPr/>
          <a:lstStyle/>
          <a:p>
            <a:r>
              <a:rPr lang="en-US" b="1" dirty="0"/>
              <a:t>Resource Development</a:t>
            </a:r>
            <a:endParaRPr lang="en-US" dirty="0"/>
          </a:p>
        </p:txBody>
      </p:sp>
      <p:sp>
        <p:nvSpPr>
          <p:cNvPr id="3" name="Content Placeholder 2">
            <a:extLst>
              <a:ext uri="{FF2B5EF4-FFF2-40B4-BE49-F238E27FC236}">
                <a16:creationId xmlns:a16="http://schemas.microsoft.com/office/drawing/2014/main" id="{3BAEA0CE-F34D-F506-9F7B-F1F7C86A9E64}"/>
              </a:ext>
            </a:extLst>
          </p:cNvPr>
          <p:cNvSpPr>
            <a:spLocks noGrp="1"/>
          </p:cNvSpPr>
          <p:nvPr>
            <p:ph idx="1"/>
          </p:nvPr>
        </p:nvSpPr>
        <p:spPr>
          <a:xfrm>
            <a:off x="1544782" y="1785322"/>
            <a:ext cx="9926782" cy="4351338"/>
          </a:xfrm>
        </p:spPr>
        <p:txBody>
          <a:bodyPr/>
          <a:lstStyle/>
          <a:p>
            <a:pPr lvl="0"/>
            <a:r>
              <a:rPr lang="en-US" dirty="0">
                <a:latin typeface="Times New Roman" panose="02020603050405020304" pitchFamily="18" charset="0"/>
                <a:cs typeface="Times New Roman" panose="02020603050405020304" pitchFamily="18" charset="0"/>
              </a:rPr>
              <a:t>Create a </a:t>
            </a:r>
            <a:r>
              <a:rPr lang="en-US" b="1" dirty="0">
                <a:latin typeface="Times New Roman" panose="02020603050405020304" pitchFamily="18" charset="0"/>
                <a:cs typeface="Times New Roman" panose="02020603050405020304" pitchFamily="18" charset="0"/>
              </a:rPr>
              <a:t>centralized database</a:t>
            </a:r>
            <a:r>
              <a:rPr lang="en-US" dirty="0">
                <a:latin typeface="Times New Roman" panose="02020603050405020304" pitchFamily="18" charset="0"/>
                <a:cs typeface="Times New Roman" panose="02020603050405020304" pitchFamily="18" charset="0"/>
              </a:rPr>
              <a:t> of:</a:t>
            </a:r>
          </a:p>
          <a:p>
            <a:pPr lvl="1"/>
            <a:r>
              <a:rPr lang="en-US" dirty="0">
                <a:latin typeface="Times New Roman" panose="02020603050405020304" pitchFamily="18" charset="0"/>
                <a:cs typeface="Times New Roman" panose="02020603050405020304" pitchFamily="18" charset="0"/>
              </a:rPr>
              <a:t>Lesson plans, IEFA-integrated activities, and STEM resources.</a:t>
            </a:r>
          </a:p>
          <a:p>
            <a:pPr lvl="1"/>
            <a:r>
              <a:rPr lang="en-US" dirty="0">
                <a:latin typeface="Times New Roman" panose="02020603050405020304" pitchFamily="18" charset="0"/>
                <a:cs typeface="Times New Roman" panose="02020603050405020304" pitchFamily="18" charset="0"/>
              </a:rPr>
              <a:t>Recorded presentations and conference materials.</a:t>
            </a:r>
          </a:p>
          <a:p>
            <a:pPr lvl="1"/>
            <a:r>
              <a:rPr lang="en-US" dirty="0">
                <a:latin typeface="Times New Roman" panose="02020603050405020304" pitchFamily="18" charset="0"/>
                <a:cs typeface="Times New Roman" panose="02020603050405020304" pitchFamily="18" charset="0"/>
              </a:rPr>
              <a:t>Articles and research relevant to rural and Indigenous education.</a:t>
            </a:r>
          </a:p>
          <a:p>
            <a:pPr lvl="0"/>
            <a:r>
              <a:rPr lang="en-US" dirty="0">
                <a:latin typeface="Times New Roman" panose="02020603050405020304" pitchFamily="18" charset="0"/>
                <a:cs typeface="Times New Roman" panose="02020603050405020304" pitchFamily="18" charset="0"/>
              </a:rPr>
              <a:t>Ensure resources remain accessible </a:t>
            </a:r>
            <a:r>
              <a:rPr lang="en-US" b="1" dirty="0">
                <a:latin typeface="Times New Roman" panose="02020603050405020304" pitchFamily="18" charset="0"/>
                <a:cs typeface="Times New Roman" panose="02020603050405020304" pitchFamily="18" charset="0"/>
              </a:rPr>
              <a:t>beyond the grant period</a:t>
            </a:r>
            <a:r>
              <a:rPr lang="en-US" dirty="0">
                <a:latin typeface="Times New Roman" panose="02020603050405020304" pitchFamily="18" charset="0"/>
                <a:cs typeface="Times New Roman" panose="02020603050405020304" pitchFamily="18" charset="0"/>
              </a:rPr>
              <a:t>.</a:t>
            </a:r>
          </a:p>
          <a:p>
            <a:pPr marL="0" indent="0" algn="ctr">
              <a:buNone/>
            </a:pPr>
            <a:r>
              <a:rPr lang="en-US" sz="4800" b="1" dirty="0">
                <a:solidFill>
                  <a:srgbClr val="0432FF"/>
                </a:solidFill>
                <a:latin typeface="Times New Roman" panose="02020603050405020304" pitchFamily="18" charset="0"/>
                <a:cs typeface="Times New Roman" panose="02020603050405020304" pitchFamily="18" charset="0"/>
              </a:rPr>
              <a:t>?</a:t>
            </a:r>
            <a:r>
              <a:rPr lang="en-US" sz="3600" b="1" dirty="0">
                <a:solidFill>
                  <a:srgbClr val="0432FF"/>
                </a:solidFill>
                <a:latin typeface="Times New Roman" panose="02020603050405020304" pitchFamily="18" charset="0"/>
                <a:cs typeface="Times New Roman" panose="02020603050405020304" pitchFamily="18" charset="0"/>
              </a:rPr>
              <a:t> </a:t>
            </a:r>
          </a:p>
        </p:txBody>
      </p:sp>
      <p:pic>
        <p:nvPicPr>
          <p:cNvPr id="5" name="Picture 4" descr="A blue and white logo&#10;&#10;AI-generated content may be incorrect.">
            <a:extLst>
              <a:ext uri="{FF2B5EF4-FFF2-40B4-BE49-F238E27FC236}">
                <a16:creationId xmlns:a16="http://schemas.microsoft.com/office/drawing/2014/main" id="{3B58B90C-B600-9DDD-4AA1-8CB2BB0A1358}"/>
              </a:ext>
            </a:extLst>
          </p:cNvPr>
          <p:cNvPicPr>
            <a:picLocks noChangeAspect="1"/>
          </p:cNvPicPr>
          <p:nvPr/>
        </p:nvPicPr>
        <p:blipFill>
          <a:blip r:embed="rId2"/>
          <a:stretch>
            <a:fillRect/>
          </a:stretch>
        </p:blipFill>
        <p:spPr>
          <a:xfrm rot="20500106">
            <a:off x="4727863" y="4350328"/>
            <a:ext cx="1686887" cy="1560657"/>
          </a:xfrm>
          <a:prstGeom prst="rect">
            <a:avLst/>
          </a:prstGeom>
        </p:spPr>
      </p:pic>
    </p:spTree>
    <p:extLst>
      <p:ext uri="{BB962C8B-B14F-4D97-AF65-F5344CB8AC3E}">
        <p14:creationId xmlns:p14="http://schemas.microsoft.com/office/powerpoint/2010/main" val="1978978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85CCF-0E65-3608-2DF4-D3E9D8269D38}"/>
              </a:ext>
            </a:extLst>
          </p:cNvPr>
          <p:cNvSpPr>
            <a:spLocks noGrp="1"/>
          </p:cNvSpPr>
          <p:nvPr>
            <p:ph type="title"/>
          </p:nvPr>
        </p:nvSpPr>
        <p:spPr/>
        <p:txBody>
          <a:bodyPr>
            <a:normAutofit/>
          </a:bodyPr>
          <a:lstStyle/>
          <a:p>
            <a:pPr algn="ctr"/>
            <a:r>
              <a:rPr lang="en-US" b="1" dirty="0"/>
              <a:t>Canvas Navigation</a:t>
            </a:r>
            <a:endParaRPr lang="en-US" dirty="0"/>
          </a:p>
        </p:txBody>
      </p:sp>
      <p:sp>
        <p:nvSpPr>
          <p:cNvPr id="3" name="Content Placeholder 2">
            <a:extLst>
              <a:ext uri="{FF2B5EF4-FFF2-40B4-BE49-F238E27FC236}">
                <a16:creationId xmlns:a16="http://schemas.microsoft.com/office/drawing/2014/main" id="{961C6082-367A-EC9D-2E63-6C8FC6DFC013}"/>
              </a:ext>
            </a:extLst>
          </p:cNvPr>
          <p:cNvSpPr>
            <a:spLocks noGrp="1"/>
          </p:cNvSpPr>
          <p:nvPr>
            <p:ph idx="1"/>
          </p:nvPr>
        </p:nvSpPr>
        <p:spPr/>
        <p:txBody>
          <a:bodyPr/>
          <a:lstStyle/>
          <a:p>
            <a:r>
              <a:rPr lang="en-US" dirty="0"/>
              <a:t>I struggled with </a:t>
            </a:r>
            <a:r>
              <a:rPr lang="en-US" b="1" dirty="0"/>
              <a:t>Canvas navigation</a:t>
            </a:r>
            <a:r>
              <a:rPr lang="en-US" dirty="0"/>
              <a:t> and need a “cheat sheet” or tutorial.</a:t>
            </a:r>
          </a:p>
          <a:p>
            <a:endParaRPr lang="en-US" dirty="0"/>
          </a:p>
        </p:txBody>
      </p:sp>
    </p:spTree>
    <p:extLst>
      <p:ext uri="{BB962C8B-B14F-4D97-AF65-F5344CB8AC3E}">
        <p14:creationId xmlns:p14="http://schemas.microsoft.com/office/powerpoint/2010/main" val="8195104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1FC18-6C61-5682-E3F7-42BF93711879}"/>
              </a:ext>
            </a:extLst>
          </p:cNvPr>
          <p:cNvSpPr>
            <a:spLocks noGrp="1"/>
          </p:cNvSpPr>
          <p:nvPr>
            <p:ph type="title"/>
          </p:nvPr>
        </p:nvSpPr>
        <p:spPr>
          <a:xfrm>
            <a:off x="4565100" y="149619"/>
            <a:ext cx="2267862" cy="1325563"/>
          </a:xfrm>
        </p:spPr>
        <p:txBody>
          <a:bodyPr/>
          <a:lstStyle/>
          <a:p>
            <a:r>
              <a:rPr lang="en-US" b="1" dirty="0"/>
              <a:t>Q &amp; A </a:t>
            </a:r>
          </a:p>
        </p:txBody>
      </p:sp>
      <p:graphicFrame>
        <p:nvGraphicFramePr>
          <p:cNvPr id="4" name="Table 3">
            <a:extLst>
              <a:ext uri="{FF2B5EF4-FFF2-40B4-BE49-F238E27FC236}">
                <a16:creationId xmlns:a16="http://schemas.microsoft.com/office/drawing/2014/main" id="{39E0E323-4ED4-48F1-60DE-A391359F4F09}"/>
              </a:ext>
            </a:extLst>
          </p:cNvPr>
          <p:cNvGraphicFramePr>
            <a:graphicFrameLocks noGrp="1"/>
          </p:cNvGraphicFramePr>
          <p:nvPr>
            <p:extLst>
              <p:ext uri="{D42A27DB-BD31-4B8C-83A1-F6EECF244321}">
                <p14:modId xmlns:p14="http://schemas.microsoft.com/office/powerpoint/2010/main" val="940217624"/>
              </p:ext>
            </p:extLst>
          </p:nvPr>
        </p:nvGraphicFramePr>
        <p:xfrm>
          <a:off x="640081" y="1843703"/>
          <a:ext cx="11332099" cy="4389120"/>
        </p:xfrm>
        <a:graphic>
          <a:graphicData uri="http://schemas.openxmlformats.org/drawingml/2006/table">
            <a:tbl>
              <a:tblPr firstRow="1" bandRow="1">
                <a:tableStyleId>{8A107856-5554-42FB-B03E-39F5DBC370BA}</a:tableStyleId>
              </a:tblPr>
              <a:tblGrid>
                <a:gridCol w="11332099">
                  <a:extLst>
                    <a:ext uri="{9D8B030D-6E8A-4147-A177-3AD203B41FA5}">
                      <a16:colId xmlns:a16="http://schemas.microsoft.com/office/drawing/2014/main" val="563725964"/>
                    </a:ext>
                  </a:extLst>
                </a:gridCol>
              </a:tblGrid>
              <a:tr h="370840">
                <a:tc>
                  <a:txBody>
                    <a:bodyPr/>
                    <a:lstStyle/>
                    <a:p>
                      <a:r>
                        <a:rPr lang="en-US" sz="2000" b="1" dirty="0"/>
                        <a:t>1. Are Noyce participants responsible for travel expenses?</a:t>
                      </a:r>
                    </a:p>
                  </a:txBody>
                  <a:tcPr/>
                </a:tc>
                <a:extLst>
                  <a:ext uri="{0D108BD9-81ED-4DB2-BD59-A6C34878D82A}">
                    <a16:rowId xmlns:a16="http://schemas.microsoft.com/office/drawing/2014/main" val="3273268163"/>
                  </a:ext>
                </a:extLst>
              </a:tr>
              <a:tr h="370840">
                <a:tc>
                  <a:txBody>
                    <a:bodyPr/>
                    <a:lstStyle/>
                    <a:p>
                      <a:r>
                        <a:rPr lang="en-US" sz="2000" dirty="0"/>
                        <a:t>MSU's Noyce program will support fellows for MSU housing, meals, and registration fees in attending the joint meeting of STEM Summer Institute Annual STEM Leadership Academy from summer 2025 to summer 2029 and two out-of-state Noyce meetings</a:t>
                      </a:r>
                    </a:p>
                    <a:p>
                      <a:r>
                        <a:rPr lang="en-US" sz="2000" dirty="0"/>
                        <a:t>MSU's Noyce program may not be able to support other PD travel expenses. Fellows may need to use their Noyce stipends to cover additional travel. </a:t>
                      </a:r>
                    </a:p>
                  </a:txBody>
                  <a:tcPr/>
                </a:tc>
                <a:extLst>
                  <a:ext uri="{0D108BD9-81ED-4DB2-BD59-A6C34878D82A}">
                    <a16:rowId xmlns:a16="http://schemas.microsoft.com/office/drawing/2014/main" val="3294807834"/>
                  </a:ext>
                </a:extLst>
              </a:tr>
              <a:tr h="370840">
                <a:tc>
                  <a:txBody>
                    <a:bodyPr/>
                    <a:lstStyle/>
                    <a:p>
                      <a:r>
                        <a:rPr lang="en-US" sz="2000" b="1" dirty="0"/>
                        <a:t>2. Can online meetings be used to take the place of in-person visits?</a:t>
                      </a:r>
                    </a:p>
                  </a:txBody>
                  <a:tcPr/>
                </a:tc>
                <a:extLst>
                  <a:ext uri="{0D108BD9-81ED-4DB2-BD59-A6C34878D82A}">
                    <a16:rowId xmlns:a16="http://schemas.microsoft.com/office/drawing/2014/main" val="2920884178"/>
                  </a:ext>
                </a:extLst>
              </a:tr>
              <a:tr h="370840">
                <a:tc>
                  <a:txBody>
                    <a:bodyPr/>
                    <a:lstStyle/>
                    <a:p>
                      <a:r>
                        <a:rPr lang="en-US" sz="2000"/>
                        <a:t>No. </a:t>
                      </a:r>
                    </a:p>
                  </a:txBody>
                  <a:tcPr/>
                </a:tc>
                <a:extLst>
                  <a:ext uri="{0D108BD9-81ED-4DB2-BD59-A6C34878D82A}">
                    <a16:rowId xmlns:a16="http://schemas.microsoft.com/office/drawing/2014/main" val="848239672"/>
                  </a:ext>
                </a:extLst>
              </a:tr>
              <a:tr h="370840">
                <a:tc>
                  <a:txBody>
                    <a:bodyPr/>
                    <a:lstStyle/>
                    <a:p>
                      <a:r>
                        <a:rPr lang="en-US" sz="2000" b="1" dirty="0"/>
                        <a:t>3.</a:t>
                      </a:r>
                    </a:p>
                  </a:txBody>
                  <a:tcPr/>
                </a:tc>
                <a:extLst>
                  <a:ext uri="{0D108BD9-81ED-4DB2-BD59-A6C34878D82A}">
                    <a16:rowId xmlns:a16="http://schemas.microsoft.com/office/drawing/2014/main" val="3797022449"/>
                  </a:ext>
                </a:extLst>
              </a:tr>
              <a:tr h="370840">
                <a:tc>
                  <a:txBody>
                    <a:bodyPr/>
                    <a:lstStyle/>
                    <a:p>
                      <a:endParaRPr lang="en-US" sz="2000" dirty="0"/>
                    </a:p>
                  </a:txBody>
                  <a:tcPr/>
                </a:tc>
                <a:extLst>
                  <a:ext uri="{0D108BD9-81ED-4DB2-BD59-A6C34878D82A}">
                    <a16:rowId xmlns:a16="http://schemas.microsoft.com/office/drawing/2014/main" val="3737639484"/>
                  </a:ext>
                </a:extLst>
              </a:tr>
              <a:tr h="370840">
                <a:tc>
                  <a:txBody>
                    <a:bodyPr/>
                    <a:lstStyle/>
                    <a:p>
                      <a:endParaRPr lang="en-US" sz="2000" b="1" dirty="0"/>
                    </a:p>
                  </a:txBody>
                  <a:tcPr/>
                </a:tc>
                <a:extLst>
                  <a:ext uri="{0D108BD9-81ED-4DB2-BD59-A6C34878D82A}">
                    <a16:rowId xmlns:a16="http://schemas.microsoft.com/office/drawing/2014/main" val="3256076656"/>
                  </a:ext>
                </a:extLst>
              </a:tr>
              <a:tr h="370840">
                <a:tc>
                  <a:txBody>
                    <a:bodyPr/>
                    <a:lstStyle/>
                    <a:p>
                      <a:endParaRPr lang="en-US" sz="2000" dirty="0"/>
                    </a:p>
                  </a:txBody>
                  <a:tcPr/>
                </a:tc>
                <a:extLst>
                  <a:ext uri="{0D108BD9-81ED-4DB2-BD59-A6C34878D82A}">
                    <a16:rowId xmlns:a16="http://schemas.microsoft.com/office/drawing/2014/main" val="2902049646"/>
                  </a:ext>
                </a:extLst>
              </a:tr>
            </a:tbl>
          </a:graphicData>
        </a:graphic>
      </p:graphicFrame>
      <p:pic>
        <p:nvPicPr>
          <p:cNvPr id="7" name="Content Placeholder 4" descr="A logo of a globe with a gold circle&#10;&#10;Description automatically generated">
            <a:extLst>
              <a:ext uri="{FF2B5EF4-FFF2-40B4-BE49-F238E27FC236}">
                <a16:creationId xmlns:a16="http://schemas.microsoft.com/office/drawing/2014/main" id="{A01CD579-43D3-295E-1EF3-FA5D8A9BDD66}"/>
              </a:ext>
            </a:extLst>
          </p:cNvPr>
          <p:cNvPicPr>
            <a:picLocks noChangeAspect="1"/>
          </p:cNvPicPr>
          <p:nvPr/>
        </p:nvPicPr>
        <p:blipFill>
          <a:blip r:embed="rId2"/>
          <a:stretch>
            <a:fillRect/>
          </a:stretch>
        </p:blipFill>
        <p:spPr>
          <a:xfrm>
            <a:off x="79052" y="102573"/>
            <a:ext cx="1335087" cy="1335087"/>
          </a:xfrm>
          <a:prstGeom prst="rect">
            <a:avLst/>
          </a:prstGeom>
        </p:spPr>
      </p:pic>
      <p:pic>
        <p:nvPicPr>
          <p:cNvPr id="8" name="Picture 7" descr="A blue and yellow logo&#10;&#10;Description automatically generated">
            <a:extLst>
              <a:ext uri="{FF2B5EF4-FFF2-40B4-BE49-F238E27FC236}">
                <a16:creationId xmlns:a16="http://schemas.microsoft.com/office/drawing/2014/main" id="{E5774102-2BB5-01D9-F72F-D58CFECAC526}"/>
              </a:ext>
            </a:extLst>
          </p:cNvPr>
          <p:cNvPicPr>
            <a:picLocks noChangeAspect="1"/>
          </p:cNvPicPr>
          <p:nvPr/>
        </p:nvPicPr>
        <p:blipFill>
          <a:blip r:embed="rId3"/>
          <a:stretch>
            <a:fillRect/>
          </a:stretch>
        </p:blipFill>
        <p:spPr>
          <a:xfrm>
            <a:off x="10735421" y="32270"/>
            <a:ext cx="1236759" cy="1260543"/>
          </a:xfrm>
          <a:prstGeom prst="rect">
            <a:avLst/>
          </a:prstGeom>
        </p:spPr>
      </p:pic>
    </p:spTree>
    <p:extLst>
      <p:ext uri="{BB962C8B-B14F-4D97-AF65-F5344CB8AC3E}">
        <p14:creationId xmlns:p14="http://schemas.microsoft.com/office/powerpoint/2010/main" val="4151969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915A8-F7FF-48CF-4204-22876CA53C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C82CB2-E8ED-3B3F-6CBA-15E1EC4ACCD7}"/>
              </a:ext>
            </a:extLst>
          </p:cNvPr>
          <p:cNvSpPr>
            <a:spLocks noGrp="1"/>
          </p:cNvSpPr>
          <p:nvPr>
            <p:ph type="title"/>
          </p:nvPr>
        </p:nvSpPr>
        <p:spPr>
          <a:xfrm>
            <a:off x="829576" y="183979"/>
            <a:ext cx="10025326" cy="1260544"/>
          </a:xfrm>
        </p:spPr>
        <p:txBody>
          <a:bodyPr>
            <a:normAutofit/>
          </a:bodyPr>
          <a:lstStyle/>
          <a:p>
            <a:pPr algn="ctr"/>
            <a:r>
              <a:rPr lang="en-US" b="1" dirty="0">
                <a:cs typeface="Times New Roman" panose="02020603050405020304" pitchFamily="18" charset="0"/>
              </a:rPr>
              <a:t>Recruitment:</a:t>
            </a:r>
            <a:br>
              <a:rPr lang="en-US" b="1" dirty="0">
                <a:cs typeface="Times New Roman" panose="02020603050405020304" pitchFamily="18" charset="0"/>
              </a:rPr>
            </a:br>
            <a:r>
              <a:rPr lang="en-US" sz="2400" b="1" dirty="0"/>
              <a:t>27 — </a:t>
            </a:r>
            <a:r>
              <a:rPr lang="en-US" sz="2400" b="1" dirty="0">
                <a:solidFill>
                  <a:srgbClr val="0432FF"/>
                </a:solidFill>
              </a:rPr>
              <a:t>a perfect cube (3³)</a:t>
            </a:r>
            <a:endParaRPr lang="en-US" sz="2700" b="1" dirty="0">
              <a:latin typeface="Baskerville Old Face" panose="02020602080505020303" pitchFamily="18" charset="77"/>
              <a:cs typeface="Times New Roman" panose="02020603050405020304" pitchFamily="18" charset="0"/>
            </a:endParaRPr>
          </a:p>
        </p:txBody>
      </p:sp>
      <p:pic>
        <p:nvPicPr>
          <p:cNvPr id="5" name="Content Placeholder 4" descr="A logo of a globe with a gold circle&#10;&#10;Description automatically generated">
            <a:extLst>
              <a:ext uri="{FF2B5EF4-FFF2-40B4-BE49-F238E27FC236}">
                <a16:creationId xmlns:a16="http://schemas.microsoft.com/office/drawing/2014/main" id="{2D6BA4C8-76F8-E01E-FD1F-09E60EE41FD6}"/>
              </a:ext>
            </a:extLst>
          </p:cNvPr>
          <p:cNvPicPr>
            <a:picLocks noGrp="1" noChangeAspect="1"/>
          </p:cNvPicPr>
          <p:nvPr>
            <p:ph idx="1"/>
          </p:nvPr>
        </p:nvPicPr>
        <p:blipFill>
          <a:blip r:embed="rId2"/>
          <a:stretch>
            <a:fillRect/>
          </a:stretch>
        </p:blipFill>
        <p:spPr>
          <a:xfrm>
            <a:off x="25829" y="52376"/>
            <a:ext cx="1335087" cy="1335087"/>
          </a:xfrm>
        </p:spPr>
      </p:pic>
      <p:pic>
        <p:nvPicPr>
          <p:cNvPr id="6" name="Picture 5" descr="A blue and yellow logo&#10;&#10;Description automatically generated">
            <a:extLst>
              <a:ext uri="{FF2B5EF4-FFF2-40B4-BE49-F238E27FC236}">
                <a16:creationId xmlns:a16="http://schemas.microsoft.com/office/drawing/2014/main" id="{906044E0-42FF-89C3-CA1F-7A310B4CD1A5}"/>
              </a:ext>
            </a:extLst>
          </p:cNvPr>
          <p:cNvPicPr>
            <a:picLocks noChangeAspect="1"/>
          </p:cNvPicPr>
          <p:nvPr/>
        </p:nvPicPr>
        <p:blipFill>
          <a:blip r:embed="rId3"/>
          <a:stretch>
            <a:fillRect/>
          </a:stretch>
        </p:blipFill>
        <p:spPr>
          <a:xfrm>
            <a:off x="10630161" y="139286"/>
            <a:ext cx="1236759" cy="1260543"/>
          </a:xfrm>
          <a:prstGeom prst="rect">
            <a:avLst/>
          </a:prstGeom>
        </p:spPr>
      </p:pic>
      <p:sp>
        <p:nvSpPr>
          <p:cNvPr id="7" name="TextBox 6">
            <a:extLst>
              <a:ext uri="{FF2B5EF4-FFF2-40B4-BE49-F238E27FC236}">
                <a16:creationId xmlns:a16="http://schemas.microsoft.com/office/drawing/2014/main" id="{EE6E5E24-A625-5DE3-8C61-09426211C116}"/>
              </a:ext>
            </a:extLst>
          </p:cNvPr>
          <p:cNvSpPr txBox="1"/>
          <p:nvPr/>
        </p:nvSpPr>
        <p:spPr>
          <a:xfrm>
            <a:off x="441761" y="1486740"/>
            <a:ext cx="11308478" cy="369332"/>
          </a:xfrm>
          <a:prstGeom prst="rect">
            <a:avLst/>
          </a:prstGeom>
          <a:noFill/>
        </p:spPr>
        <p:txBody>
          <a:bodyPr wrap="square" rtlCol="0">
            <a:spAutoFit/>
          </a:bodyPr>
          <a:lstStyle/>
          <a:p>
            <a:endParaRPr lang="en-US" dirty="0"/>
          </a:p>
        </p:txBody>
      </p:sp>
      <p:pic>
        <p:nvPicPr>
          <p:cNvPr id="13" name="Picture 12" descr="A screenshot of a school list&#10;&#10;AI-generated content may be incorrect.">
            <a:extLst>
              <a:ext uri="{FF2B5EF4-FFF2-40B4-BE49-F238E27FC236}">
                <a16:creationId xmlns:a16="http://schemas.microsoft.com/office/drawing/2014/main" id="{35ABF243-0C22-6A21-A220-C7CFD4E5711C}"/>
              </a:ext>
            </a:extLst>
          </p:cNvPr>
          <p:cNvPicPr>
            <a:picLocks noChangeAspect="1"/>
          </p:cNvPicPr>
          <p:nvPr/>
        </p:nvPicPr>
        <p:blipFill>
          <a:blip r:embed="rId4"/>
          <a:stretch>
            <a:fillRect/>
          </a:stretch>
        </p:blipFill>
        <p:spPr>
          <a:xfrm>
            <a:off x="1861939" y="1387463"/>
            <a:ext cx="8359021" cy="5144013"/>
          </a:xfrm>
          <a:prstGeom prst="rect">
            <a:avLst/>
          </a:prstGeom>
        </p:spPr>
      </p:pic>
    </p:spTree>
    <p:extLst>
      <p:ext uri="{BB962C8B-B14F-4D97-AF65-F5344CB8AC3E}">
        <p14:creationId xmlns:p14="http://schemas.microsoft.com/office/powerpoint/2010/main" val="1159633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90248-C4D7-9F9B-FBDC-AC6136C82CBC}"/>
              </a:ext>
            </a:extLst>
          </p:cNvPr>
          <p:cNvSpPr>
            <a:spLocks noGrp="1"/>
          </p:cNvSpPr>
          <p:nvPr>
            <p:ph type="title"/>
          </p:nvPr>
        </p:nvSpPr>
        <p:spPr>
          <a:xfrm>
            <a:off x="362102" y="354522"/>
            <a:ext cx="10268059" cy="980566"/>
          </a:xfrm>
        </p:spPr>
        <p:txBody>
          <a:bodyPr>
            <a:normAutofit fontScale="90000"/>
          </a:bodyPr>
          <a:lstStyle/>
          <a:p>
            <a:pPr algn="ctr"/>
            <a:r>
              <a:rPr lang="en-US" sz="3100" b="1" dirty="0">
                <a:latin typeface="Times New Roman" panose="02020603050405020304" pitchFamily="18" charset="0"/>
                <a:cs typeface="Times New Roman" panose="02020603050405020304" pitchFamily="18" charset="0"/>
              </a:rPr>
              <a:t>Robert Noyce Teacher Scholarship Program Track 3: </a:t>
            </a:r>
            <a:br>
              <a:rPr lang="en-US" sz="3100" b="1" dirty="0">
                <a:latin typeface="Times New Roman" panose="02020603050405020304" pitchFamily="18" charset="0"/>
                <a:cs typeface="Times New Roman" panose="02020603050405020304" pitchFamily="18" charset="0"/>
              </a:rPr>
            </a:br>
            <a:r>
              <a:rPr lang="en-US" sz="3100" b="1" dirty="0">
                <a:latin typeface="Times New Roman" panose="02020603050405020304" pitchFamily="18" charset="0"/>
                <a:cs typeface="Times New Roman" panose="02020603050405020304" pitchFamily="18" charset="0"/>
              </a:rPr>
              <a:t>Master Teaching Fellowships</a:t>
            </a:r>
            <a:br>
              <a:rPr lang="en-US" sz="3100" b="1" dirty="0">
                <a:cs typeface="Times New Roman" panose="02020603050405020304" pitchFamily="18" charset="0"/>
              </a:rPr>
            </a:br>
            <a:r>
              <a:rPr lang="en-US" sz="3600" b="1" dirty="0">
                <a:latin typeface="Times New Roman" panose="02020603050405020304" pitchFamily="18" charset="0"/>
                <a:cs typeface="Times New Roman" panose="02020603050405020304" pitchFamily="18" charset="0"/>
              </a:rPr>
              <a:t>Goals/Objectives</a:t>
            </a:r>
            <a:br>
              <a:rPr lang="en-US" sz="3600" b="1" dirty="0">
                <a:latin typeface="Times New Roman" panose="02020603050405020304" pitchFamily="18" charset="0"/>
                <a:cs typeface="Times New Roman" panose="02020603050405020304" pitchFamily="18" charset="0"/>
              </a:rPr>
            </a:br>
            <a:r>
              <a:rPr lang="en-US" sz="3600" b="1" dirty="0">
                <a:latin typeface="Times New Roman" panose="02020603050405020304" pitchFamily="18" charset="0"/>
                <a:cs typeface="Times New Roman" panose="02020603050405020304" pitchFamily="18" charset="0"/>
              </a:rPr>
              <a:t> </a:t>
            </a:r>
          </a:p>
        </p:txBody>
      </p:sp>
      <p:pic>
        <p:nvPicPr>
          <p:cNvPr id="5" name="Content Placeholder 4" descr="A logo of a globe with a gold circle&#10;&#10;Description automatically generated">
            <a:extLst>
              <a:ext uri="{FF2B5EF4-FFF2-40B4-BE49-F238E27FC236}">
                <a16:creationId xmlns:a16="http://schemas.microsoft.com/office/drawing/2014/main" id="{A78BF3DA-4DBE-86B2-5D70-FC4A04782AD0}"/>
              </a:ext>
            </a:extLst>
          </p:cNvPr>
          <p:cNvPicPr>
            <a:picLocks noGrp="1" noChangeAspect="1"/>
          </p:cNvPicPr>
          <p:nvPr>
            <p:ph idx="1"/>
          </p:nvPr>
        </p:nvPicPr>
        <p:blipFill>
          <a:blip r:embed="rId2"/>
          <a:stretch>
            <a:fillRect/>
          </a:stretch>
        </p:blipFill>
        <p:spPr>
          <a:xfrm>
            <a:off x="229982" y="0"/>
            <a:ext cx="1335087" cy="1335087"/>
          </a:xfrm>
        </p:spPr>
      </p:pic>
      <p:sp>
        <p:nvSpPr>
          <p:cNvPr id="12" name="TextBox 11">
            <a:extLst>
              <a:ext uri="{FF2B5EF4-FFF2-40B4-BE49-F238E27FC236}">
                <a16:creationId xmlns:a16="http://schemas.microsoft.com/office/drawing/2014/main" id="{96FCAA69-19C1-FEDB-AA65-84CF3433874B}"/>
              </a:ext>
            </a:extLst>
          </p:cNvPr>
          <p:cNvSpPr txBox="1"/>
          <p:nvPr/>
        </p:nvSpPr>
        <p:spPr>
          <a:xfrm>
            <a:off x="897525" y="2998425"/>
            <a:ext cx="10981646" cy="3570208"/>
          </a:xfrm>
          <a:prstGeom prst="rect">
            <a:avLst/>
          </a:prstGeom>
          <a:noFill/>
        </p:spPr>
        <p:txBody>
          <a:bodyPr wrap="square">
            <a:spAutoFit/>
          </a:bodyPr>
          <a:lstStyle/>
          <a:p>
            <a:pPr marL="514350" lvl="0" indent="-514350" eaLnBrk="0" fontAlgn="base" hangingPunct="0">
              <a:spcBef>
                <a:spcPct val="0"/>
              </a:spcBef>
              <a:spcAft>
                <a:spcPts val="1200"/>
              </a:spcAft>
              <a:buFontTx/>
              <a:buAutoNum type="arabicPeriod"/>
            </a:pPr>
            <a:r>
              <a:rPr lang="en-US" sz="2800" dirty="0"/>
              <a:t>Enhancing the </a:t>
            </a:r>
            <a:r>
              <a:rPr lang="en-US" sz="2800" dirty="0">
                <a:highlight>
                  <a:srgbClr val="FFFF00"/>
                </a:highlight>
              </a:rPr>
              <a:t>leadership competence </a:t>
            </a:r>
            <a:r>
              <a:rPr lang="en-US" sz="2800" dirty="0"/>
              <a:t>of 27 certified, in-service STEM educators over five years.</a:t>
            </a:r>
          </a:p>
          <a:p>
            <a:pPr marL="514350" lvl="0" indent="-514350" eaLnBrk="0" fontAlgn="base" hangingPunct="0">
              <a:spcBef>
                <a:spcPct val="0"/>
              </a:spcBef>
              <a:spcAft>
                <a:spcPts val="1200"/>
              </a:spcAft>
              <a:buFontTx/>
              <a:buAutoNum type="arabicPeriod"/>
            </a:pPr>
            <a:r>
              <a:rPr lang="en-US" sz="2800" dirty="0"/>
              <a:t>Integrating </a:t>
            </a:r>
            <a:r>
              <a:rPr lang="en-US" sz="2800" b="1" dirty="0">
                <a:highlight>
                  <a:srgbClr val="FFFF00"/>
                </a:highlight>
              </a:rPr>
              <a:t>funds of knowledge </a:t>
            </a:r>
            <a:r>
              <a:rPr lang="en-US" sz="2800" dirty="0">
                <a:highlight>
                  <a:srgbClr val="FFFF00"/>
                </a:highlight>
              </a:rPr>
              <a:t>and Montana’s </a:t>
            </a:r>
            <a:r>
              <a:rPr lang="en-US" sz="2800" b="1" dirty="0">
                <a:highlight>
                  <a:srgbClr val="FFFF00"/>
                </a:highlight>
              </a:rPr>
              <a:t>Indian Education for All (IEFA)</a:t>
            </a:r>
            <a:r>
              <a:rPr lang="en-US" sz="2800" dirty="0"/>
              <a:t> into STEM curricula and instruction  </a:t>
            </a:r>
          </a:p>
          <a:p>
            <a:pPr lvl="0" eaLnBrk="0" fontAlgn="base" hangingPunct="0">
              <a:spcBef>
                <a:spcPct val="0"/>
              </a:spcBef>
              <a:spcAft>
                <a:spcPts val="1200"/>
              </a:spcAft>
            </a:pPr>
            <a:r>
              <a:rPr lang="en-US" sz="2800" dirty="0">
                <a:solidFill>
                  <a:srgbClr val="0432FF"/>
                </a:solidFill>
              </a:rPr>
              <a:t>    </a:t>
            </a:r>
            <a:r>
              <a:rPr lang="en-US" sz="2800" b="1" dirty="0">
                <a:solidFill>
                  <a:srgbClr val="0432FF"/>
                </a:solidFill>
              </a:rPr>
              <a:t>Place-based education? Cultural responses teaching?</a:t>
            </a:r>
          </a:p>
          <a:p>
            <a:pPr lvl="0" eaLnBrk="0" fontAlgn="base" hangingPunct="0">
              <a:spcBef>
                <a:spcPct val="0"/>
              </a:spcBef>
              <a:spcAft>
                <a:spcPts val="1200"/>
              </a:spcAft>
            </a:pPr>
            <a:r>
              <a:rPr lang="en-US" sz="2800" dirty="0"/>
              <a:t>3. Empowering MTFs to lead </a:t>
            </a:r>
            <a:r>
              <a:rPr lang="en-US" sz="2800" dirty="0">
                <a:highlight>
                  <a:srgbClr val="FFFF00"/>
                </a:highlight>
              </a:rPr>
              <a:t>formal and informal STEM activities </a:t>
            </a:r>
            <a:r>
              <a:rPr lang="en-US" sz="2800" dirty="0"/>
              <a:t>tailored to increase student engagement in STEM learning. </a:t>
            </a:r>
            <a:endParaRPr lang="en-US" sz="2800" dirty="0">
              <a:ea typeface="Times New Roman" panose="02020603050405020304" pitchFamily="18" charset="0"/>
            </a:endParaRPr>
          </a:p>
        </p:txBody>
      </p:sp>
      <p:pic>
        <p:nvPicPr>
          <p:cNvPr id="6" name="Picture 5" descr="A blue and yellow logo&#10;&#10;Description automatically generated">
            <a:extLst>
              <a:ext uri="{FF2B5EF4-FFF2-40B4-BE49-F238E27FC236}">
                <a16:creationId xmlns:a16="http://schemas.microsoft.com/office/drawing/2014/main" id="{7AC78E72-5BC2-7ECF-7C08-003EC8B13E75}"/>
              </a:ext>
            </a:extLst>
          </p:cNvPr>
          <p:cNvPicPr>
            <a:picLocks noChangeAspect="1"/>
          </p:cNvPicPr>
          <p:nvPr/>
        </p:nvPicPr>
        <p:blipFill>
          <a:blip r:embed="rId3"/>
          <a:stretch>
            <a:fillRect/>
          </a:stretch>
        </p:blipFill>
        <p:spPr>
          <a:xfrm>
            <a:off x="10630161" y="139286"/>
            <a:ext cx="1236759" cy="1260543"/>
          </a:xfrm>
          <a:prstGeom prst="rect">
            <a:avLst/>
          </a:prstGeom>
        </p:spPr>
      </p:pic>
      <p:sp>
        <p:nvSpPr>
          <p:cNvPr id="3" name="TextBox 2">
            <a:extLst>
              <a:ext uri="{FF2B5EF4-FFF2-40B4-BE49-F238E27FC236}">
                <a16:creationId xmlns:a16="http://schemas.microsoft.com/office/drawing/2014/main" id="{862EC0A8-7BB6-7CF7-3A7A-ED6D4DD65857}"/>
              </a:ext>
            </a:extLst>
          </p:cNvPr>
          <p:cNvSpPr txBox="1"/>
          <p:nvPr/>
        </p:nvSpPr>
        <p:spPr>
          <a:xfrm>
            <a:off x="897525" y="1267623"/>
            <a:ext cx="10569039" cy="1815882"/>
          </a:xfrm>
          <a:prstGeom prst="rect">
            <a:avLst/>
          </a:prstGeom>
          <a:noFill/>
        </p:spPr>
        <p:txBody>
          <a:bodyPr wrap="square" rtlCol="0">
            <a:spAutoFit/>
          </a:bodyPr>
          <a:lstStyle/>
          <a:p>
            <a:r>
              <a:rPr lang="en-US" sz="2800" dirty="0"/>
              <a:t>The project aims to empower in-service teachers to become exemplary STEM leaders who draw on locally relevant knowledge and community context to </a:t>
            </a:r>
            <a:r>
              <a:rPr lang="en-US" sz="2800" b="1" dirty="0"/>
              <a:t>enhance academic rigor and increase student engagement in STEM education for all learners.</a:t>
            </a:r>
            <a:endParaRPr lang="en-US" sz="2800" dirty="0"/>
          </a:p>
        </p:txBody>
      </p:sp>
      <p:pic>
        <p:nvPicPr>
          <p:cNvPr id="7" name="Picture 6">
            <a:extLst>
              <a:ext uri="{FF2B5EF4-FFF2-40B4-BE49-F238E27FC236}">
                <a16:creationId xmlns:a16="http://schemas.microsoft.com/office/drawing/2014/main" id="{7D8BD3D6-7F08-F207-8FB5-2E114F498B29}"/>
              </a:ext>
            </a:extLst>
          </p:cNvPr>
          <p:cNvPicPr>
            <a:picLocks noChangeAspect="1"/>
          </p:cNvPicPr>
          <p:nvPr/>
        </p:nvPicPr>
        <p:blipFill>
          <a:blip r:embed="rId4"/>
          <a:stretch>
            <a:fillRect/>
          </a:stretch>
        </p:blipFill>
        <p:spPr>
          <a:xfrm>
            <a:off x="2186778" y="6253797"/>
            <a:ext cx="670442" cy="629672"/>
          </a:xfrm>
          <a:prstGeom prst="rect">
            <a:avLst/>
          </a:prstGeom>
        </p:spPr>
      </p:pic>
      <p:sp>
        <p:nvSpPr>
          <p:cNvPr id="9" name="TextBox 8">
            <a:extLst>
              <a:ext uri="{FF2B5EF4-FFF2-40B4-BE49-F238E27FC236}">
                <a16:creationId xmlns:a16="http://schemas.microsoft.com/office/drawing/2014/main" id="{67C1F66F-7EA7-010C-87BF-70A8AC70FF69}"/>
              </a:ext>
            </a:extLst>
          </p:cNvPr>
          <p:cNvSpPr txBox="1"/>
          <p:nvPr/>
        </p:nvSpPr>
        <p:spPr>
          <a:xfrm>
            <a:off x="3349258" y="6334780"/>
            <a:ext cx="3753292" cy="523220"/>
          </a:xfrm>
          <a:prstGeom prst="rect">
            <a:avLst/>
          </a:prstGeom>
          <a:noFill/>
        </p:spPr>
        <p:txBody>
          <a:bodyPr wrap="square">
            <a:spAutoFit/>
          </a:bodyPr>
          <a:lstStyle/>
          <a:p>
            <a:r>
              <a:rPr lang="en-US" sz="2800" b="1" kern="0" dirty="0">
                <a:solidFill>
                  <a:srgbClr val="0432FF"/>
                </a:solidFill>
                <a:ea typeface="Times New Roman" panose="02020603050405020304" pitchFamily="18" charset="0"/>
              </a:rPr>
              <a:t>C</a:t>
            </a:r>
            <a:r>
              <a:rPr lang="en-US" sz="2800" b="1" kern="0" dirty="0">
                <a:solidFill>
                  <a:srgbClr val="0432FF"/>
                </a:solidFill>
                <a:effectLst/>
                <a:ea typeface="Times New Roman" panose="02020603050405020304" pitchFamily="18" charset="0"/>
              </a:rPr>
              <a:t>lear expectations?</a:t>
            </a:r>
            <a:r>
              <a:rPr lang="en-US" sz="2800" kern="0" dirty="0">
                <a:solidFill>
                  <a:srgbClr val="0432FF"/>
                </a:solidFill>
                <a:effectLst/>
                <a:ea typeface="Times New Roman" panose="02020603050405020304" pitchFamily="18" charset="0"/>
              </a:rPr>
              <a:t> </a:t>
            </a:r>
            <a:endParaRPr lang="en-US" sz="2800" dirty="0">
              <a:solidFill>
                <a:srgbClr val="0432FF"/>
              </a:solidFill>
            </a:endParaRPr>
          </a:p>
        </p:txBody>
      </p:sp>
      <p:pic>
        <p:nvPicPr>
          <p:cNvPr id="10" name="Picture 9">
            <a:extLst>
              <a:ext uri="{FF2B5EF4-FFF2-40B4-BE49-F238E27FC236}">
                <a16:creationId xmlns:a16="http://schemas.microsoft.com/office/drawing/2014/main" id="{5BC7869F-1272-89FC-ACF3-7B340BD647A4}"/>
              </a:ext>
            </a:extLst>
          </p:cNvPr>
          <p:cNvPicPr>
            <a:picLocks noChangeAspect="1"/>
          </p:cNvPicPr>
          <p:nvPr/>
        </p:nvPicPr>
        <p:blipFill>
          <a:blip r:embed="rId4"/>
          <a:stretch>
            <a:fillRect/>
          </a:stretch>
        </p:blipFill>
        <p:spPr>
          <a:xfrm>
            <a:off x="562304" y="4960705"/>
            <a:ext cx="670442" cy="629672"/>
          </a:xfrm>
          <a:prstGeom prst="rect">
            <a:avLst/>
          </a:prstGeom>
        </p:spPr>
      </p:pic>
    </p:spTree>
    <p:extLst>
      <p:ext uri="{BB962C8B-B14F-4D97-AF65-F5344CB8AC3E}">
        <p14:creationId xmlns:p14="http://schemas.microsoft.com/office/powerpoint/2010/main" val="45893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3"/>
          <p:cNvSpPr txBox="1">
            <a:spLocks noGrp="1"/>
          </p:cNvSpPr>
          <p:nvPr>
            <p:ph type="title"/>
          </p:nvPr>
        </p:nvSpPr>
        <p:spPr>
          <a:xfrm>
            <a:off x="2209800" y="560963"/>
            <a:ext cx="7772400" cy="369332"/>
          </a:xfrm>
          <a:prstGeom prst="rect">
            <a:avLst/>
          </a:prstGeom>
          <a:noFill/>
          <a:ln>
            <a:noFill/>
          </a:ln>
        </p:spPr>
        <p:txBody>
          <a:bodyPr spcFirstLastPara="1" vert="horz" wrap="square" lIns="91425" tIns="45700" rIns="91425" bIns="45700" rtlCol="0" anchor="ctr" anchorCtr="0">
            <a:normAutofit fontScale="90000"/>
          </a:bodyPr>
          <a:lstStyle/>
          <a:p>
            <a:pPr>
              <a:buSzPct val="100000"/>
            </a:pPr>
            <a:r>
              <a:rPr lang="en-US" sz="2400"/>
              <a:t>Goal 1: </a:t>
            </a:r>
            <a:r>
              <a:rPr lang="en-US" sz="2400" b="1">
                <a:latin typeface="Calibri"/>
                <a:ea typeface="Calibri"/>
                <a:cs typeface="Calibri"/>
                <a:sym typeface="Calibri"/>
              </a:rPr>
              <a:t>Engaging as a STEM Teacher Leader</a:t>
            </a:r>
            <a:endParaRPr sz="2400" b="1"/>
          </a:p>
        </p:txBody>
      </p:sp>
      <p:sp>
        <p:nvSpPr>
          <p:cNvPr id="115" name="Google Shape;115;p3"/>
          <p:cNvSpPr txBox="1">
            <a:spLocks noGrp="1"/>
          </p:cNvSpPr>
          <p:nvPr>
            <p:ph type="body" idx="1"/>
          </p:nvPr>
        </p:nvSpPr>
        <p:spPr>
          <a:xfrm>
            <a:off x="1910084" y="1143000"/>
            <a:ext cx="8072119" cy="3385542"/>
          </a:xfrm>
          <a:prstGeom prst="rect">
            <a:avLst/>
          </a:prstGeom>
          <a:noFill/>
          <a:ln>
            <a:noFill/>
          </a:ln>
        </p:spPr>
        <p:txBody>
          <a:bodyPr spcFirstLastPara="1" vert="horz" wrap="square" lIns="91425" tIns="45700" rIns="91425" bIns="45700" rtlCol="0" anchor="t" anchorCtr="0">
            <a:normAutofit/>
          </a:bodyPr>
          <a:lstStyle/>
          <a:p>
            <a:pPr marL="342900" lvl="1" indent="0">
              <a:buSzPts val="2000"/>
              <a:buNone/>
            </a:pPr>
            <a:r>
              <a:rPr lang="en-US" sz="2000" u="sng"/>
              <a:t>Short Reflection/Story (2-3 sentences</a:t>
            </a:r>
            <a:r>
              <a:rPr lang="en-US" sz="2000"/>
              <a:t>):</a:t>
            </a:r>
            <a:endParaRPr sz="2000"/>
          </a:p>
          <a:p>
            <a:pPr marL="342900" lvl="1" indent="0">
              <a:buSzPts val="2000"/>
              <a:buNone/>
            </a:pPr>
            <a:r>
              <a:rPr lang="en-US" sz="2000" b="1"/>
              <a:t>Math for All Teacher Leader</a:t>
            </a:r>
            <a:r>
              <a:rPr lang="en-US" sz="2000"/>
              <a:t> - Worked with Polly as a facilitator/leader for the Math for All program being implemented in 4 local schools over the course of the full school year.</a:t>
            </a:r>
            <a:endParaRPr sz="2000"/>
          </a:p>
          <a:p>
            <a:pPr marL="342900" lvl="1" indent="0">
              <a:buSzPts val="2000"/>
              <a:buNone/>
            </a:pPr>
            <a:r>
              <a:rPr lang="en-US" sz="2000" b="1"/>
              <a:t>Staff Inservice Presenter</a:t>
            </a:r>
            <a:r>
              <a:rPr lang="en-US" sz="2000"/>
              <a:t> - Presented at teacher inservice day at my school on integrated some of our technology into our classroom.</a:t>
            </a:r>
            <a:endParaRPr sz="2000"/>
          </a:p>
          <a:p>
            <a:pPr marL="342900" lvl="1" indent="0">
              <a:buSzPts val="2000"/>
              <a:buNone/>
            </a:pPr>
            <a:endParaRPr sz="2000"/>
          </a:p>
          <a:p>
            <a:pPr marL="342900" lvl="1" indent="0">
              <a:buSzPts val="2000"/>
              <a:buNone/>
            </a:pPr>
            <a:r>
              <a:rPr lang="en-US" sz="2000" u="sng"/>
              <a:t>Support Files:</a:t>
            </a:r>
            <a:endParaRPr/>
          </a:p>
          <a:p>
            <a:pPr marL="342900" lvl="1" indent="0">
              <a:buSzPts val="2000"/>
              <a:buNone/>
            </a:pPr>
            <a:endParaRPr sz="2000"/>
          </a:p>
        </p:txBody>
      </p:sp>
      <p:pic>
        <p:nvPicPr>
          <p:cNvPr id="116" name="Google Shape;116;p3">
            <a:hlinkClick r:id="rId3"/>
          </p:cNvPr>
          <p:cNvPicPr preferRelativeResize="0"/>
          <p:nvPr/>
        </p:nvPicPr>
        <p:blipFill>
          <a:blip r:embed="rId4">
            <a:alphaModFix/>
          </a:blip>
          <a:stretch>
            <a:fillRect/>
          </a:stretch>
        </p:blipFill>
        <p:spPr>
          <a:xfrm>
            <a:off x="2524126" y="4190067"/>
            <a:ext cx="7458075" cy="895350"/>
          </a:xfrm>
          <a:prstGeom prst="rect">
            <a:avLst/>
          </a:prstGeom>
          <a:noFill/>
          <a:ln w="38100" cap="flat" cmpd="sng">
            <a:solidFill>
              <a:srgbClr val="9900FF"/>
            </a:solidFill>
            <a:prstDash val="solid"/>
            <a:round/>
            <a:headEnd type="none" w="sm" len="sm"/>
            <a:tailEnd type="none" w="sm" len="sm"/>
          </a:ln>
        </p:spPr>
      </p:pic>
      <p:pic>
        <p:nvPicPr>
          <p:cNvPr id="117" name="Google Shape;117;p3"/>
          <p:cNvPicPr preferRelativeResize="0"/>
          <p:nvPr/>
        </p:nvPicPr>
        <p:blipFill>
          <a:blip r:embed="rId5">
            <a:alphaModFix/>
          </a:blip>
          <a:stretch>
            <a:fillRect/>
          </a:stretch>
        </p:blipFill>
        <p:spPr>
          <a:xfrm>
            <a:off x="2475325" y="5223801"/>
            <a:ext cx="7506874" cy="101774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4"/>
          <p:cNvSpPr txBox="1">
            <a:spLocks noGrp="1"/>
          </p:cNvSpPr>
          <p:nvPr>
            <p:ph type="title"/>
          </p:nvPr>
        </p:nvSpPr>
        <p:spPr>
          <a:xfrm>
            <a:off x="2209800" y="560966"/>
            <a:ext cx="7772400" cy="1169551"/>
          </a:xfrm>
          <a:prstGeom prst="rect">
            <a:avLst/>
          </a:prstGeom>
          <a:noFill/>
          <a:ln>
            <a:noFill/>
          </a:ln>
        </p:spPr>
        <p:txBody>
          <a:bodyPr spcFirstLastPara="1" vert="horz" wrap="square" lIns="91425" tIns="45700" rIns="91425" bIns="45700" rtlCol="0" anchor="ctr" anchorCtr="0">
            <a:normAutofit fontScale="90000"/>
          </a:bodyPr>
          <a:lstStyle/>
          <a:p>
            <a:pPr>
              <a:buSzPct val="100000"/>
            </a:pPr>
            <a:r>
              <a:rPr lang="en-US" sz="2400"/>
              <a:t>Goal 2: </a:t>
            </a:r>
            <a:r>
              <a:rPr lang="en-US" sz="2400" b="1"/>
              <a:t>Integrating funds of knowledge and Montana’s Indian Education for All (IEFA) into STEM curriculum and instruction</a:t>
            </a:r>
            <a:br>
              <a:rPr lang="en-US" sz="2800" b="1"/>
            </a:br>
            <a:endParaRPr sz="2800"/>
          </a:p>
        </p:txBody>
      </p:sp>
      <p:sp>
        <p:nvSpPr>
          <p:cNvPr id="124" name="Google Shape;124;p4"/>
          <p:cNvSpPr txBox="1">
            <a:spLocks noGrp="1"/>
          </p:cNvSpPr>
          <p:nvPr>
            <p:ph type="body" idx="1"/>
          </p:nvPr>
        </p:nvSpPr>
        <p:spPr>
          <a:xfrm>
            <a:off x="2059950" y="1590374"/>
            <a:ext cx="8072100" cy="3992400"/>
          </a:xfrm>
          <a:prstGeom prst="rect">
            <a:avLst/>
          </a:prstGeom>
          <a:noFill/>
          <a:ln>
            <a:noFill/>
          </a:ln>
        </p:spPr>
        <p:txBody>
          <a:bodyPr spcFirstLastPara="1" vert="horz" wrap="square" lIns="91425" tIns="45700" rIns="91425" bIns="45700" rtlCol="0" anchor="t" anchorCtr="0">
            <a:normAutofit/>
          </a:bodyPr>
          <a:lstStyle/>
          <a:p>
            <a:pPr marL="342900" lvl="1" indent="0">
              <a:buSzPts val="2000"/>
              <a:buNone/>
            </a:pPr>
            <a:r>
              <a:rPr lang="en-US" sz="2000" u="sng"/>
              <a:t>Short Reflection/Story (2-3 sentences</a:t>
            </a:r>
            <a:r>
              <a:rPr lang="en-US" sz="2000"/>
              <a:t>):</a:t>
            </a:r>
            <a:endParaRPr/>
          </a:p>
          <a:p>
            <a:pPr indent="-355600">
              <a:spcBef>
                <a:spcPts val="500"/>
              </a:spcBef>
              <a:buSzPts val="2000"/>
            </a:pPr>
            <a:r>
              <a:rPr lang="en-US" sz="2000"/>
              <a:t>My </a:t>
            </a:r>
            <a:r>
              <a:rPr lang="en-US" sz="2000" b="1"/>
              <a:t>Flathead Nation Graphing Project</a:t>
            </a:r>
            <a:r>
              <a:rPr lang="en-US" sz="2000"/>
              <a:t> has been a huge success.  I turned it into a usable file for others and will be presenting is at this year’s STEM Summer Institute.</a:t>
            </a:r>
            <a:endParaRPr sz="2000"/>
          </a:p>
          <a:p>
            <a:pPr marL="342900" lvl="1" indent="0">
              <a:buSzPts val="2000"/>
              <a:buNone/>
            </a:pPr>
            <a:r>
              <a:rPr lang="en-US" sz="2000" u="sng"/>
              <a:t>Support Files:</a:t>
            </a:r>
            <a:endParaRPr/>
          </a:p>
          <a:p>
            <a:pPr marL="342900" lvl="1" indent="0">
              <a:buSzPts val="2000"/>
              <a:buNone/>
            </a:pPr>
            <a:endParaRPr sz="2000" u="sng"/>
          </a:p>
          <a:p>
            <a:pPr marL="274320" lvl="1" indent="-101600">
              <a:buSzPts val="2000"/>
              <a:buNone/>
            </a:pPr>
            <a:endParaRPr sz="2000"/>
          </a:p>
          <a:p>
            <a:pPr marL="228600" indent="-101600">
              <a:buSzPts val="2000"/>
              <a:buNone/>
            </a:pPr>
            <a:endParaRPr sz="2000"/>
          </a:p>
        </p:txBody>
      </p:sp>
      <p:pic>
        <p:nvPicPr>
          <p:cNvPr id="125" name="Google Shape;125;p4">
            <a:hlinkClick r:id="rId3"/>
          </p:cNvPr>
          <p:cNvPicPr preferRelativeResize="0"/>
          <p:nvPr/>
        </p:nvPicPr>
        <p:blipFill>
          <a:blip r:embed="rId4">
            <a:alphaModFix/>
          </a:blip>
          <a:stretch>
            <a:fillRect/>
          </a:stretch>
        </p:blipFill>
        <p:spPr>
          <a:xfrm>
            <a:off x="3875197" y="3310215"/>
            <a:ext cx="4441600" cy="332793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5"/>
          <p:cNvSpPr txBox="1">
            <a:spLocks noGrp="1"/>
          </p:cNvSpPr>
          <p:nvPr>
            <p:ph type="title"/>
          </p:nvPr>
        </p:nvSpPr>
        <p:spPr>
          <a:xfrm>
            <a:off x="2209800" y="560963"/>
            <a:ext cx="7543800" cy="1231106"/>
          </a:xfrm>
          <a:prstGeom prst="rect">
            <a:avLst/>
          </a:prstGeom>
          <a:noFill/>
          <a:ln>
            <a:noFill/>
          </a:ln>
        </p:spPr>
        <p:txBody>
          <a:bodyPr spcFirstLastPara="1" vert="horz" wrap="square" lIns="91425" tIns="45700" rIns="91425" bIns="45700" rtlCol="0" anchor="ctr" anchorCtr="0">
            <a:normAutofit/>
          </a:bodyPr>
          <a:lstStyle/>
          <a:p>
            <a:pPr>
              <a:buSzPts val="2800"/>
            </a:pPr>
            <a:r>
              <a:rPr lang="en-US" sz="2800"/>
              <a:t>Goal 3</a:t>
            </a:r>
            <a:r>
              <a:rPr lang="en-US" sz="2400">
                <a:latin typeface="Calibri"/>
                <a:ea typeface="Calibri"/>
                <a:cs typeface="Calibri"/>
                <a:sym typeface="Calibri"/>
              </a:rPr>
              <a:t>: </a:t>
            </a:r>
            <a:r>
              <a:rPr lang="en-US" sz="2400"/>
              <a:t>Designing and facilitating formal and informal STEM activities</a:t>
            </a:r>
            <a:br>
              <a:rPr lang="en-US" sz="2800" b="1"/>
            </a:br>
            <a:endParaRPr sz="2800"/>
          </a:p>
        </p:txBody>
      </p:sp>
      <p:sp>
        <p:nvSpPr>
          <p:cNvPr id="132" name="Google Shape;132;p5"/>
          <p:cNvSpPr txBox="1">
            <a:spLocks noGrp="1"/>
          </p:cNvSpPr>
          <p:nvPr>
            <p:ph type="body" idx="1"/>
          </p:nvPr>
        </p:nvSpPr>
        <p:spPr>
          <a:xfrm>
            <a:off x="2059950" y="1394050"/>
            <a:ext cx="8072100" cy="2535900"/>
          </a:xfrm>
          <a:prstGeom prst="rect">
            <a:avLst/>
          </a:prstGeom>
          <a:noFill/>
          <a:ln>
            <a:noFill/>
          </a:ln>
        </p:spPr>
        <p:txBody>
          <a:bodyPr spcFirstLastPara="1" vert="horz" wrap="square" lIns="91425" tIns="45700" rIns="91425" bIns="45700" rtlCol="0" anchor="t" anchorCtr="0">
            <a:normAutofit/>
          </a:bodyPr>
          <a:lstStyle/>
          <a:p>
            <a:pPr marL="342900" lvl="1" indent="0">
              <a:buSzPts val="1900"/>
              <a:buNone/>
            </a:pPr>
            <a:r>
              <a:rPr lang="en-US" sz="1900" u="sng"/>
              <a:t>Short Reflection/Story (2-3 sentences</a:t>
            </a:r>
            <a:r>
              <a:rPr lang="en-US" sz="1900"/>
              <a:t>):</a:t>
            </a:r>
            <a:endParaRPr/>
          </a:p>
          <a:p>
            <a:pPr indent="-355600">
              <a:spcBef>
                <a:spcPts val="500"/>
              </a:spcBef>
              <a:buSzPts val="2000"/>
            </a:pPr>
            <a:r>
              <a:rPr lang="en-US" sz="2000"/>
              <a:t>I also developed and used several lessons via a summer partnership with Salish Kootenai College and the Flathead Valley Boys &amp; Girls Clubs of Ronan, Polson and Mission.</a:t>
            </a:r>
            <a:endParaRPr sz="2000"/>
          </a:p>
          <a:p>
            <a:pPr indent="-355600">
              <a:spcBef>
                <a:spcPts val="0"/>
              </a:spcBef>
              <a:buSzPts val="2000"/>
            </a:pPr>
            <a:r>
              <a:rPr lang="en-US" sz="2000"/>
              <a:t>Developed a Cross Curricular Thematic Unit Centered on the SKQ Dam on the Flathead Reservation through Polar STEAM Fellowship.  </a:t>
            </a:r>
            <a:r>
              <a:rPr lang="en-US" sz="2000" u="sng">
                <a:solidFill>
                  <a:schemeClr val="hlink"/>
                </a:solidFill>
                <a:hlinkClick r:id="rId3"/>
              </a:rPr>
              <a:t>PROJECT DESCRIPTION</a:t>
            </a:r>
            <a:r>
              <a:rPr lang="en-US" sz="2000"/>
              <a:t>  and </a:t>
            </a:r>
            <a:r>
              <a:rPr lang="en-US" sz="2000" u="sng">
                <a:solidFill>
                  <a:schemeClr val="hlink"/>
                </a:solidFill>
                <a:hlinkClick r:id="rId4"/>
              </a:rPr>
              <a:t>FELLOWSHIP BIO</a:t>
            </a:r>
            <a:r>
              <a:rPr lang="en-US" sz="2000"/>
              <a:t>.</a:t>
            </a:r>
            <a:endParaRPr sz="1900" u="sng"/>
          </a:p>
          <a:p>
            <a:pPr marL="342900" lvl="1" indent="0">
              <a:buSzPts val="1900"/>
              <a:buNone/>
            </a:pPr>
            <a:r>
              <a:rPr lang="en-US" sz="1900" u="sng"/>
              <a:t>Support Files:</a:t>
            </a:r>
            <a:endParaRPr/>
          </a:p>
        </p:txBody>
      </p:sp>
      <p:pic>
        <p:nvPicPr>
          <p:cNvPr id="133" name="Google Shape;133;p5">
            <a:hlinkClick r:id="rId5"/>
          </p:cNvPr>
          <p:cNvPicPr preferRelativeResize="0"/>
          <p:nvPr/>
        </p:nvPicPr>
        <p:blipFill>
          <a:blip r:embed="rId6">
            <a:alphaModFix/>
          </a:blip>
          <a:stretch>
            <a:fillRect/>
          </a:stretch>
        </p:blipFill>
        <p:spPr>
          <a:xfrm>
            <a:off x="2502598" y="3929950"/>
            <a:ext cx="3235402" cy="2851400"/>
          </a:xfrm>
          <a:prstGeom prst="rect">
            <a:avLst/>
          </a:prstGeom>
          <a:noFill/>
          <a:ln w="38100" cap="flat" cmpd="sng">
            <a:solidFill>
              <a:schemeClr val="dk2"/>
            </a:solidFill>
            <a:prstDash val="solid"/>
            <a:round/>
            <a:headEnd type="none" w="sm" len="sm"/>
            <a:tailEnd type="none" w="sm" len="sm"/>
          </a:ln>
        </p:spPr>
      </p:pic>
      <p:pic>
        <p:nvPicPr>
          <p:cNvPr id="134" name="Google Shape;134;p5">
            <a:hlinkClick r:id="rId7"/>
          </p:cNvPr>
          <p:cNvPicPr preferRelativeResize="0"/>
          <p:nvPr/>
        </p:nvPicPr>
        <p:blipFill>
          <a:blip r:embed="rId8">
            <a:alphaModFix/>
          </a:blip>
          <a:stretch>
            <a:fillRect/>
          </a:stretch>
        </p:blipFill>
        <p:spPr>
          <a:xfrm>
            <a:off x="5986600" y="3862350"/>
            <a:ext cx="3680800" cy="2919000"/>
          </a:xfrm>
          <a:prstGeom prst="rect">
            <a:avLst/>
          </a:prstGeom>
          <a:noFill/>
          <a:ln w="38100" cap="flat" cmpd="sng">
            <a:solidFill>
              <a:srgbClr val="67D6C1"/>
            </a:solidFill>
            <a:prstDash val="solid"/>
            <a:round/>
            <a:headEnd type="none" w="sm" len="sm"/>
            <a:tailEnd type="none" w="sm" len="sm"/>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6"/>
          <p:cNvSpPr txBox="1">
            <a:spLocks noGrp="1"/>
          </p:cNvSpPr>
          <p:nvPr>
            <p:ph type="title"/>
          </p:nvPr>
        </p:nvSpPr>
        <p:spPr>
          <a:xfrm>
            <a:off x="1981200" y="609600"/>
            <a:ext cx="8382000" cy="861774"/>
          </a:xfrm>
          <a:prstGeom prst="rect">
            <a:avLst/>
          </a:prstGeom>
          <a:noFill/>
          <a:ln>
            <a:noFill/>
          </a:ln>
        </p:spPr>
        <p:txBody>
          <a:bodyPr spcFirstLastPara="1" vert="horz" wrap="square" lIns="91425" tIns="45700" rIns="91425" bIns="45700" rtlCol="0" anchor="ctr" anchorCtr="0">
            <a:normAutofit/>
          </a:bodyPr>
          <a:lstStyle/>
          <a:p>
            <a:pPr algn="ctr">
              <a:buSzPct val="100000"/>
            </a:pPr>
            <a:r>
              <a:rPr lang="en-US" sz="2800"/>
              <a:t>What training and professional development activities have you participated in over the past year?</a:t>
            </a:r>
            <a:endParaRPr/>
          </a:p>
        </p:txBody>
      </p:sp>
      <p:sp>
        <p:nvSpPr>
          <p:cNvPr id="140" name="Google Shape;140;p6"/>
          <p:cNvSpPr txBox="1">
            <a:spLocks noGrp="1"/>
          </p:cNvSpPr>
          <p:nvPr>
            <p:ph type="body" idx="1"/>
          </p:nvPr>
        </p:nvSpPr>
        <p:spPr>
          <a:xfrm>
            <a:off x="1730900" y="1676400"/>
            <a:ext cx="8799300" cy="3924900"/>
          </a:xfrm>
          <a:prstGeom prst="rect">
            <a:avLst/>
          </a:prstGeom>
          <a:noFill/>
          <a:ln>
            <a:noFill/>
          </a:ln>
        </p:spPr>
        <p:txBody>
          <a:bodyPr spcFirstLastPara="1" vert="horz" wrap="square" lIns="91425" tIns="45700" rIns="91425" bIns="45700" rtlCol="0" anchor="t" anchorCtr="0">
            <a:normAutofit/>
          </a:bodyPr>
          <a:lstStyle/>
          <a:p>
            <a:pPr marL="0" indent="0">
              <a:spcBef>
                <a:spcPts val="0"/>
              </a:spcBef>
              <a:buSzPts val="2800"/>
              <a:buNone/>
            </a:pPr>
            <a:r>
              <a:rPr lang="en-US" sz="1800" b="1"/>
              <a:t>Trainings &amp; Fellowships:</a:t>
            </a:r>
            <a:endParaRPr sz="1800"/>
          </a:p>
          <a:p>
            <a:pPr marL="0" indent="0">
              <a:buSzPts val="2800"/>
              <a:buNone/>
            </a:pPr>
            <a:r>
              <a:rPr lang="en-US" sz="1600">
                <a:latin typeface="Calibri"/>
                <a:ea typeface="Calibri"/>
                <a:cs typeface="Calibri"/>
                <a:sym typeface="Calibri"/>
              </a:rPr>
              <a:t>NCTM Regional Conference in New Orleans - March 16-18, 2026  </a:t>
            </a:r>
            <a:r>
              <a:rPr lang="en-US" sz="1600" u="sng">
                <a:solidFill>
                  <a:schemeClr val="hlink"/>
                </a:solidFill>
                <a:latin typeface="Calibri"/>
                <a:ea typeface="Calibri"/>
                <a:cs typeface="Calibri"/>
                <a:sym typeface="Calibri"/>
                <a:hlinkClick r:id="rId3"/>
              </a:rPr>
              <a:t>CERTIFICATE</a:t>
            </a:r>
            <a:endParaRPr sz="1600">
              <a:latin typeface="Calibri"/>
              <a:ea typeface="Calibri"/>
              <a:cs typeface="Calibri"/>
              <a:sym typeface="Calibri"/>
            </a:endParaRPr>
          </a:p>
          <a:p>
            <a:pPr marL="0" indent="0">
              <a:buSzPts val="2800"/>
              <a:buNone/>
            </a:pPr>
            <a:r>
              <a:rPr lang="en-US" sz="1600">
                <a:latin typeface="Calibri"/>
                <a:ea typeface="Calibri"/>
                <a:cs typeface="Calibri"/>
                <a:sym typeface="Calibri"/>
              </a:rPr>
              <a:t>Public Health in Schools Teacher Workshop - University of Montana - May 21, 2026 </a:t>
            </a:r>
            <a:r>
              <a:rPr lang="en-US" sz="1600" u="sng">
                <a:solidFill>
                  <a:schemeClr val="hlink"/>
                </a:solidFill>
                <a:latin typeface="Calibri"/>
                <a:ea typeface="Calibri"/>
                <a:cs typeface="Calibri"/>
                <a:sym typeface="Calibri"/>
                <a:hlinkClick r:id="rId4"/>
              </a:rPr>
              <a:t>CERTIFICATE</a:t>
            </a:r>
            <a:endParaRPr sz="1600">
              <a:latin typeface="Calibri"/>
              <a:ea typeface="Calibri"/>
              <a:cs typeface="Calibri"/>
              <a:sym typeface="Calibri"/>
            </a:endParaRPr>
          </a:p>
          <a:p>
            <a:pPr marL="0" indent="0">
              <a:buSzPts val="1100"/>
              <a:buNone/>
            </a:pPr>
            <a:r>
              <a:rPr lang="en-US" sz="1600">
                <a:uFill>
                  <a:noFill/>
                </a:uFill>
                <a:latin typeface="Calibri"/>
                <a:ea typeface="Calibri"/>
                <a:cs typeface="Calibri"/>
                <a:sym typeface="Calibri"/>
                <a:hlinkClick r:id="rId5"/>
              </a:rPr>
              <a:t>Clean Energies Fellows: Pacific Northwest Power Grid Cohort</a:t>
            </a:r>
            <a:r>
              <a:rPr lang="en-US" sz="1600">
                <a:latin typeface="Calibri"/>
                <a:ea typeface="Calibri"/>
                <a:cs typeface="Calibri"/>
                <a:sym typeface="Calibri"/>
              </a:rPr>
              <a:t> - 2024-2025 School Year </a:t>
            </a:r>
            <a:r>
              <a:rPr lang="en-US" sz="1600" u="sng">
                <a:solidFill>
                  <a:schemeClr val="hlink"/>
                </a:solidFill>
                <a:latin typeface="Calibri"/>
                <a:ea typeface="Calibri"/>
                <a:cs typeface="Calibri"/>
                <a:sym typeface="Calibri"/>
                <a:hlinkClick r:id="rId6"/>
              </a:rPr>
              <a:t>CERTIFICATE</a:t>
            </a:r>
            <a:endParaRPr sz="1600">
              <a:latin typeface="Calibri"/>
              <a:ea typeface="Calibri"/>
              <a:cs typeface="Calibri"/>
              <a:sym typeface="Calibri"/>
            </a:endParaRPr>
          </a:p>
          <a:p>
            <a:pPr marL="0" indent="0">
              <a:buSzPts val="2800"/>
              <a:buNone/>
            </a:pPr>
            <a:r>
              <a:rPr lang="en-US" sz="1600">
                <a:latin typeface="Calibri"/>
                <a:ea typeface="Calibri"/>
                <a:cs typeface="Calibri"/>
                <a:sym typeface="Calibri"/>
              </a:rPr>
              <a:t>Polar STEAM Fellowship - Oregon St. 2025-2026 School Year </a:t>
            </a:r>
            <a:r>
              <a:rPr lang="en-US" sz="1600" u="sng">
                <a:solidFill>
                  <a:schemeClr val="hlink"/>
                </a:solidFill>
                <a:latin typeface="Calibri"/>
                <a:ea typeface="Calibri"/>
                <a:cs typeface="Calibri"/>
                <a:sym typeface="Calibri"/>
                <a:hlinkClick r:id="rId7"/>
              </a:rPr>
              <a:t>PROJECT DESCRIPTION</a:t>
            </a:r>
            <a:r>
              <a:rPr lang="en-US" sz="1600">
                <a:latin typeface="Calibri"/>
                <a:ea typeface="Calibri"/>
                <a:cs typeface="Calibri"/>
                <a:sym typeface="Calibri"/>
              </a:rPr>
              <a:t> &amp; </a:t>
            </a:r>
            <a:r>
              <a:rPr lang="en-US" sz="1600" u="sng">
                <a:solidFill>
                  <a:schemeClr val="hlink"/>
                </a:solidFill>
                <a:latin typeface="Calibri"/>
                <a:ea typeface="Calibri"/>
                <a:cs typeface="Calibri"/>
                <a:sym typeface="Calibri"/>
                <a:hlinkClick r:id="rId8"/>
              </a:rPr>
              <a:t>FELLOWSHIP BIO</a:t>
            </a:r>
            <a:endParaRPr sz="1600">
              <a:latin typeface="Calibri"/>
              <a:ea typeface="Calibri"/>
              <a:cs typeface="Calibri"/>
              <a:sym typeface="Calibri"/>
            </a:endParaRPr>
          </a:p>
          <a:p>
            <a:pPr marL="0" indent="0">
              <a:buSzPts val="2800"/>
              <a:buNone/>
            </a:pPr>
            <a:r>
              <a:rPr lang="en-US" sz="1600">
                <a:solidFill>
                  <a:srgbClr val="222222"/>
                </a:solidFill>
                <a:highlight>
                  <a:srgbClr val="FFFFFF"/>
                </a:highlight>
                <a:latin typeface="Calibri"/>
                <a:ea typeface="Calibri"/>
                <a:cs typeface="Calibri"/>
                <a:sym typeface="Calibri"/>
              </a:rPr>
              <a:t>Indigitize Generation AI Community of Practice</a:t>
            </a:r>
            <a:r>
              <a:rPr lang="en-US" sz="1600">
                <a:latin typeface="Calibri"/>
                <a:ea typeface="Calibri"/>
                <a:cs typeface="Calibri"/>
                <a:sym typeface="Calibri"/>
              </a:rPr>
              <a:t> - Online - Spring 2026 </a:t>
            </a:r>
            <a:r>
              <a:rPr lang="en-US" sz="1600" u="sng">
                <a:solidFill>
                  <a:schemeClr val="hlink"/>
                </a:solidFill>
                <a:latin typeface="Calibri"/>
                <a:ea typeface="Calibri"/>
                <a:cs typeface="Calibri"/>
                <a:sym typeface="Calibri"/>
                <a:hlinkClick r:id="rId9"/>
              </a:rPr>
              <a:t>CERTIFICATE</a:t>
            </a:r>
            <a:endParaRPr sz="1600">
              <a:latin typeface="Calibri"/>
              <a:ea typeface="Calibri"/>
              <a:cs typeface="Calibri"/>
              <a:sym typeface="Calibri"/>
            </a:endParaRPr>
          </a:p>
          <a:p>
            <a:pPr marL="0" indent="0">
              <a:buSzPts val="2800"/>
              <a:buNone/>
            </a:pPr>
            <a:r>
              <a:rPr lang="en-US" sz="1600">
                <a:highlight>
                  <a:srgbClr val="FFFFFF"/>
                </a:highlight>
                <a:uFill>
                  <a:noFill/>
                </a:uFill>
                <a:latin typeface="Calibri"/>
                <a:ea typeface="Calibri"/>
                <a:cs typeface="Calibri"/>
                <a:sym typeface="Calibri"/>
                <a:hlinkClick r:id="rId10"/>
              </a:rPr>
              <a:t>aiEDU Trail Blazers Fellowship</a:t>
            </a:r>
            <a:r>
              <a:rPr lang="en-US" sz="1600">
                <a:latin typeface="Calibri"/>
                <a:ea typeface="Calibri"/>
                <a:cs typeface="Calibri"/>
                <a:sym typeface="Calibri"/>
              </a:rPr>
              <a:t> - Hybrid Online &amp; Polson, MT - Fall 2025 </a:t>
            </a:r>
            <a:r>
              <a:rPr lang="en-US" sz="1600" u="sng">
                <a:solidFill>
                  <a:schemeClr val="hlink"/>
                </a:solidFill>
                <a:latin typeface="Calibri"/>
                <a:ea typeface="Calibri"/>
                <a:cs typeface="Calibri"/>
                <a:sym typeface="Calibri"/>
                <a:hlinkClick r:id="rId11"/>
              </a:rPr>
              <a:t>CERTIFICATE</a:t>
            </a:r>
            <a:endParaRPr sz="1600">
              <a:latin typeface="Calibri"/>
              <a:ea typeface="Calibri"/>
              <a:cs typeface="Calibri"/>
              <a:sym typeface="Calibri"/>
            </a:endParaRPr>
          </a:p>
          <a:p>
            <a:pPr marL="0" indent="0">
              <a:buSzPts val="2800"/>
              <a:buNone/>
            </a:pPr>
            <a:r>
              <a:rPr lang="en-US" sz="1600">
                <a:latin typeface="Calibri"/>
                <a:ea typeface="Calibri"/>
                <a:cs typeface="Calibri"/>
                <a:sym typeface="Calibri"/>
              </a:rPr>
              <a:t>Tribal PIR Inservice Day at Salish Kootenai College - September 15, 2025  </a:t>
            </a:r>
            <a:r>
              <a:rPr lang="en-US" sz="1600" u="sng">
                <a:solidFill>
                  <a:schemeClr val="hlink"/>
                </a:solidFill>
                <a:latin typeface="Calibri"/>
                <a:ea typeface="Calibri"/>
                <a:cs typeface="Calibri"/>
                <a:sym typeface="Calibri"/>
                <a:hlinkClick r:id="rId12"/>
              </a:rPr>
              <a:t>CERTIFICATE</a:t>
            </a:r>
            <a:r>
              <a:rPr lang="en-US" sz="1600">
                <a:latin typeface="Calibri"/>
                <a:ea typeface="Calibri"/>
                <a:cs typeface="Calibri"/>
                <a:sym typeface="Calibri"/>
              </a:rPr>
              <a:t> </a:t>
            </a:r>
            <a:endParaRPr sz="1600">
              <a:latin typeface="Calibri"/>
              <a:ea typeface="Calibri"/>
              <a:cs typeface="Calibri"/>
              <a:sym typeface="Calibri"/>
            </a:endParaRPr>
          </a:p>
          <a:p>
            <a:pPr marL="0" indent="0">
              <a:buSzPts val="2800"/>
              <a:buNone/>
            </a:pPr>
            <a:r>
              <a:rPr lang="en-US" sz="1600">
                <a:latin typeface="Calibri"/>
                <a:ea typeface="Calibri"/>
                <a:cs typeface="Calibri"/>
                <a:sym typeface="Calibri"/>
              </a:rPr>
              <a:t>To Learn a New Way: Indian Boarding School Curriculum Series- December 16, 2025 and January 7, 2026 Salish Kootenai College - </a:t>
            </a:r>
            <a:r>
              <a:rPr lang="en-US" sz="1600" u="sng">
                <a:solidFill>
                  <a:schemeClr val="hlink"/>
                </a:solidFill>
                <a:latin typeface="Calibri"/>
                <a:ea typeface="Calibri"/>
                <a:cs typeface="Calibri"/>
                <a:sym typeface="Calibri"/>
                <a:hlinkClick r:id="rId13"/>
              </a:rPr>
              <a:t>CERTFICATE 1</a:t>
            </a:r>
            <a:r>
              <a:rPr lang="en-US" sz="1600">
                <a:latin typeface="Calibri"/>
                <a:ea typeface="Calibri"/>
                <a:cs typeface="Calibri"/>
                <a:sym typeface="Calibri"/>
              </a:rPr>
              <a:t> &amp; </a:t>
            </a:r>
            <a:r>
              <a:rPr lang="en-US" sz="1600" u="sng">
                <a:solidFill>
                  <a:schemeClr val="hlink"/>
                </a:solidFill>
                <a:latin typeface="Calibri"/>
                <a:ea typeface="Calibri"/>
                <a:cs typeface="Calibri"/>
                <a:sym typeface="Calibri"/>
                <a:hlinkClick r:id="rId14"/>
              </a:rPr>
              <a:t>CERTIFICATE 2</a:t>
            </a:r>
            <a:endParaRPr sz="1600">
              <a:latin typeface="Calibri"/>
              <a:ea typeface="Calibri"/>
              <a:cs typeface="Calibri"/>
              <a:sym typeface="Calibri"/>
            </a:endParaRPr>
          </a:p>
          <a:p>
            <a:pPr marL="0" indent="0">
              <a:buSzPts val="2800"/>
              <a:buNone/>
            </a:pPr>
            <a:r>
              <a:rPr lang="en-US" sz="1600">
                <a:solidFill>
                  <a:srgbClr val="222222"/>
                </a:solidFill>
                <a:highlight>
                  <a:srgbClr val="FFFFFF"/>
                </a:highlight>
                <a:latin typeface="Calibri"/>
                <a:ea typeface="Calibri"/>
                <a:cs typeface="Calibri"/>
                <a:sym typeface="Calibri"/>
              </a:rPr>
              <a:t>STEM Summer Institute</a:t>
            </a:r>
            <a:r>
              <a:rPr lang="en-US" sz="1600">
                <a:latin typeface="Calibri"/>
                <a:ea typeface="Calibri"/>
                <a:cs typeface="Calibri"/>
                <a:sym typeface="Calibri"/>
              </a:rPr>
              <a:t> - Montana State University Bozeman - July 28-30, 2025 </a:t>
            </a:r>
            <a:r>
              <a:rPr lang="en-US" sz="1600" u="sng">
                <a:solidFill>
                  <a:schemeClr val="hlink"/>
                </a:solidFill>
                <a:latin typeface="Calibri"/>
                <a:ea typeface="Calibri"/>
                <a:cs typeface="Calibri"/>
                <a:sym typeface="Calibri"/>
                <a:hlinkClick r:id="rId15"/>
              </a:rPr>
              <a:t>CERTIFICATE</a:t>
            </a:r>
            <a:endParaRPr sz="1600">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9"/>
          <p:cNvSpPr txBox="1">
            <a:spLocks noGrp="1"/>
          </p:cNvSpPr>
          <p:nvPr>
            <p:ph type="title"/>
          </p:nvPr>
        </p:nvSpPr>
        <p:spPr>
          <a:xfrm>
            <a:off x="1981200" y="609600"/>
            <a:ext cx="8382000" cy="756300"/>
          </a:xfrm>
          <a:prstGeom prst="rect">
            <a:avLst/>
          </a:prstGeom>
          <a:noFill/>
          <a:ln>
            <a:noFill/>
          </a:ln>
        </p:spPr>
        <p:txBody>
          <a:bodyPr spcFirstLastPara="1" vert="horz" wrap="square" lIns="91425" tIns="45700" rIns="91425" bIns="45700" rtlCol="0" anchor="ctr" anchorCtr="0">
            <a:normAutofit/>
          </a:bodyPr>
          <a:lstStyle/>
          <a:p>
            <a:pPr>
              <a:buSzPts val="2400"/>
            </a:pPr>
            <a:r>
              <a:rPr lang="en-US" sz="2000">
                <a:latin typeface="Calibri"/>
                <a:ea typeface="Calibri"/>
                <a:cs typeface="Calibri"/>
                <a:sym typeface="Calibri"/>
              </a:rPr>
              <a:t>What awards, honors, special accomplishments, or unique experiences did you have over the past year that haven't been mentioned in the previous slides?</a:t>
            </a:r>
            <a:endParaRPr sz="4000"/>
          </a:p>
        </p:txBody>
      </p:sp>
      <p:sp>
        <p:nvSpPr>
          <p:cNvPr id="146" name="Google Shape;146;p9"/>
          <p:cNvSpPr txBox="1">
            <a:spLocks noGrp="1"/>
          </p:cNvSpPr>
          <p:nvPr>
            <p:ph type="body" idx="1"/>
          </p:nvPr>
        </p:nvSpPr>
        <p:spPr>
          <a:xfrm>
            <a:off x="2020500" y="1456200"/>
            <a:ext cx="8303400" cy="4145100"/>
          </a:xfrm>
          <a:prstGeom prst="rect">
            <a:avLst/>
          </a:prstGeom>
          <a:noFill/>
          <a:ln>
            <a:noFill/>
          </a:ln>
        </p:spPr>
        <p:txBody>
          <a:bodyPr spcFirstLastPara="1" vert="horz" wrap="square" lIns="91425" tIns="45700" rIns="91425" bIns="45700" rtlCol="0" anchor="t" anchorCtr="0">
            <a:normAutofit fontScale="92500" lnSpcReduction="10000"/>
          </a:bodyPr>
          <a:lstStyle/>
          <a:p>
            <a:pPr marL="0" indent="0">
              <a:buSzPts val="2800"/>
              <a:buNone/>
            </a:pPr>
            <a:r>
              <a:rPr lang="en-US" sz="1800"/>
              <a:t>Ronan Middle School Academic Bowl Team Coach</a:t>
            </a:r>
            <a:endParaRPr sz="1800"/>
          </a:p>
          <a:p>
            <a:pPr marL="0" indent="0">
              <a:buSzPts val="2800"/>
              <a:buNone/>
            </a:pPr>
            <a:r>
              <a:rPr lang="en-US" sz="1800"/>
              <a:t>	1st Place Team - Lake County Academic Bowl Season </a:t>
            </a:r>
            <a:r>
              <a:rPr lang="en-US" sz="1800" u="sng">
                <a:solidFill>
                  <a:schemeClr val="hlink"/>
                </a:solidFill>
                <a:hlinkClick r:id="rId3"/>
              </a:rPr>
              <a:t>NEWSPAPER</a:t>
            </a:r>
            <a:endParaRPr sz="1800"/>
          </a:p>
          <a:p>
            <a:pPr marL="0" indent="0">
              <a:buSzPts val="2800"/>
              <a:buNone/>
            </a:pPr>
            <a:r>
              <a:rPr lang="en-US" sz="1800"/>
              <a:t>Ronan Middle School MATHCOUNTS Team Coach	</a:t>
            </a:r>
            <a:endParaRPr sz="1800"/>
          </a:p>
          <a:p>
            <a:pPr marL="0" indent="457200">
              <a:buSzPts val="2800"/>
              <a:buNone/>
            </a:pPr>
            <a:r>
              <a:rPr lang="en-US" sz="1800"/>
              <a:t>4th Place Team - MATHCOUNTS Kalispell Chapter (3rd Place Individual)</a:t>
            </a:r>
            <a:endParaRPr sz="1800"/>
          </a:p>
          <a:p>
            <a:pPr marL="0" indent="0">
              <a:buSzPts val="2800"/>
              <a:buNone/>
            </a:pPr>
            <a:r>
              <a:rPr lang="en-US" sz="1800"/>
              <a:t>LIVE with Po-Shen Loh Scholarship Recipients</a:t>
            </a:r>
            <a:endParaRPr sz="1800"/>
          </a:p>
          <a:p>
            <a:pPr marL="0" indent="0">
              <a:buSzPts val="2800"/>
              <a:buNone/>
            </a:pPr>
            <a:r>
              <a:rPr lang="en-US" sz="1800"/>
              <a:t>	Seven 6th Graders participated in the Fall 2025 Cohort</a:t>
            </a:r>
            <a:endParaRPr sz="1800"/>
          </a:p>
          <a:p>
            <a:pPr marL="0" indent="0">
              <a:buSzPts val="2800"/>
              <a:buNone/>
            </a:pPr>
            <a:r>
              <a:rPr lang="en-US" sz="1800"/>
              <a:t>Featured on GLOBE Alumni Engagement Series</a:t>
            </a:r>
            <a:endParaRPr sz="1800"/>
          </a:p>
          <a:p>
            <a:pPr marL="0" indent="0">
              <a:buSzPts val="2800"/>
              <a:buNone/>
            </a:pPr>
            <a:r>
              <a:rPr lang="en-US" sz="1800"/>
              <a:t>	</a:t>
            </a:r>
            <a:r>
              <a:rPr lang="en-US" sz="1800" u="sng">
                <a:solidFill>
                  <a:schemeClr val="hlink"/>
                </a:solidFill>
                <a:hlinkClick r:id="rId4"/>
              </a:rPr>
              <a:t>FULL RECORDING</a:t>
            </a:r>
            <a:r>
              <a:rPr lang="en-US" sz="1800"/>
              <a:t>		</a:t>
            </a:r>
            <a:r>
              <a:rPr lang="en-US" sz="1800" u="sng">
                <a:solidFill>
                  <a:schemeClr val="hlink"/>
                </a:solidFill>
                <a:hlinkClick r:id="rId5"/>
              </a:rPr>
              <a:t>ENGAGING ALUMNI (BECKER)</a:t>
            </a:r>
            <a:endParaRPr sz="1800"/>
          </a:p>
          <a:p>
            <a:pPr marL="0" indent="0">
              <a:buSzPts val="2800"/>
              <a:buNone/>
            </a:pPr>
            <a:r>
              <a:rPr lang="en-US" sz="1800"/>
              <a:t>Teaching Lab Studio Research Study Partner - Tangle and Thrive</a:t>
            </a:r>
            <a:endParaRPr sz="1800"/>
          </a:p>
          <a:p>
            <a:pPr marL="0" indent="0">
              <a:buSzPts val="2800"/>
              <a:buNone/>
            </a:pPr>
            <a:r>
              <a:rPr lang="en-US" sz="1800"/>
              <a:t>	</a:t>
            </a:r>
            <a:r>
              <a:rPr lang="en-US" sz="1800" u="sng">
                <a:solidFill>
                  <a:schemeClr val="hlink"/>
                </a:solidFill>
                <a:hlinkClick r:id="rId6"/>
              </a:rPr>
              <a:t>PROGRAM DESCRIPTION</a:t>
            </a:r>
            <a:endParaRPr sz="1800"/>
          </a:p>
          <a:p>
            <a:pPr marL="0" indent="0">
              <a:buSzPts val="2800"/>
              <a:buNone/>
            </a:pPr>
            <a:r>
              <a:rPr lang="en-US" sz="1800"/>
              <a:t>SPARK Research Symposium at University of Montana</a:t>
            </a:r>
            <a:endParaRPr sz="1800"/>
          </a:p>
          <a:p>
            <a:pPr marL="0" indent="0">
              <a:buSzPts val="2800"/>
              <a:buNone/>
            </a:pPr>
            <a:r>
              <a:rPr lang="en-US" sz="1800"/>
              <a:t>	2 Research Teams Presented their Research Projects at U of M</a:t>
            </a:r>
            <a:endParaRPr sz="1800"/>
          </a:p>
        </p:txBody>
      </p:sp>
      <p:pic>
        <p:nvPicPr>
          <p:cNvPr id="147" name="Google Shape;147;p9">
            <a:hlinkClick r:id="rId7"/>
          </p:cNvPr>
          <p:cNvPicPr preferRelativeResize="0"/>
          <p:nvPr/>
        </p:nvPicPr>
        <p:blipFill>
          <a:blip r:embed="rId8">
            <a:alphaModFix/>
          </a:blip>
          <a:stretch>
            <a:fillRect/>
          </a:stretch>
        </p:blipFill>
        <p:spPr>
          <a:xfrm>
            <a:off x="2901200" y="5601300"/>
            <a:ext cx="1697150" cy="1212826"/>
          </a:xfrm>
          <a:prstGeom prst="rect">
            <a:avLst/>
          </a:prstGeom>
          <a:noFill/>
          <a:ln w="19050" cap="flat" cmpd="sng">
            <a:solidFill>
              <a:schemeClr val="dk2"/>
            </a:solidFill>
            <a:prstDash val="solid"/>
            <a:round/>
            <a:headEnd type="none" w="sm" len="sm"/>
            <a:tailEnd type="none" w="sm" len="sm"/>
          </a:ln>
        </p:spPr>
      </p:pic>
      <p:pic>
        <p:nvPicPr>
          <p:cNvPr id="148" name="Google Shape;148;p9">
            <a:hlinkClick r:id="rId9"/>
          </p:cNvPr>
          <p:cNvPicPr preferRelativeResize="0"/>
          <p:nvPr/>
        </p:nvPicPr>
        <p:blipFill>
          <a:blip r:embed="rId10">
            <a:alphaModFix/>
          </a:blip>
          <a:stretch>
            <a:fillRect/>
          </a:stretch>
        </p:blipFill>
        <p:spPr>
          <a:xfrm>
            <a:off x="4891350" y="5606076"/>
            <a:ext cx="1697151" cy="1203072"/>
          </a:xfrm>
          <a:prstGeom prst="rect">
            <a:avLst/>
          </a:prstGeom>
          <a:noFill/>
          <a:ln w="19050" cap="flat" cmpd="sng">
            <a:solidFill>
              <a:schemeClr val="dk2"/>
            </a:solidFill>
            <a:prstDash val="solid"/>
            <a:round/>
            <a:headEnd type="none" w="sm" len="sm"/>
            <a:tailEnd type="none" w="sm" len="sm"/>
          </a:ln>
        </p:spPr>
      </p:pic>
      <p:pic>
        <p:nvPicPr>
          <p:cNvPr id="149" name="Google Shape;149;p9">
            <a:hlinkClick r:id="rId11"/>
          </p:cNvPr>
          <p:cNvPicPr preferRelativeResize="0"/>
          <p:nvPr/>
        </p:nvPicPr>
        <p:blipFill>
          <a:blip r:embed="rId12">
            <a:alphaModFix/>
          </a:blip>
          <a:stretch>
            <a:fillRect/>
          </a:stretch>
        </p:blipFill>
        <p:spPr>
          <a:xfrm>
            <a:off x="6770801" y="5601299"/>
            <a:ext cx="2168135" cy="1203076"/>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afbb4c7-ab73-43d3-9aeb-b38277a24d5a" xsi:nil="true"/>
    <lcf76f155ced4ddcb4097134ff3c332f xmlns="e99f0800-bb5a-4ab5-91b8-2a0d8492cb1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88B7959E140B64ABCA362C00A7ED55E" ma:contentTypeVersion="13" ma:contentTypeDescription="Create a new document." ma:contentTypeScope="" ma:versionID="7a145f5f449d86adc483755334bba528">
  <xsd:schema xmlns:xsd="http://www.w3.org/2001/XMLSchema" xmlns:xs="http://www.w3.org/2001/XMLSchema" xmlns:p="http://schemas.microsoft.com/office/2006/metadata/properties" xmlns:ns2="e99f0800-bb5a-4ab5-91b8-2a0d8492cb14" xmlns:ns3="dafbb4c7-ab73-43d3-9aeb-b38277a24d5a" targetNamespace="http://schemas.microsoft.com/office/2006/metadata/properties" ma:root="true" ma:fieldsID="c67e9cbc246d26e7a9a34571be3075b1" ns2:_="" ns3:_="">
    <xsd:import namespace="e99f0800-bb5a-4ab5-91b8-2a0d8492cb14"/>
    <xsd:import namespace="dafbb4c7-ab73-43d3-9aeb-b38277a24d5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9f0800-bb5a-4ab5-91b8-2a0d8492cb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66bcfc7-c51b-4bc8-8383-b8f609394d6e"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afbb4c7-ab73-43d3-9aeb-b38277a24d5a"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94b5bc9-66d8-40c1-a89e-651138ad515d}" ma:internalName="TaxCatchAll" ma:showField="CatchAllData" ma:web="dafbb4c7-ab73-43d3-9aeb-b38277a24d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4EA4834-B2CC-4AB7-8545-29F6C6DC5937}">
  <ds:schemaRefs>
    <ds:schemaRef ds:uri="http://schemas.microsoft.com/office/2006/metadata/properties"/>
    <ds:schemaRef ds:uri="http://schemas.microsoft.com/office/infopath/2007/PartnerControls"/>
    <ds:schemaRef ds:uri="dafbb4c7-ab73-43d3-9aeb-b38277a24d5a"/>
    <ds:schemaRef ds:uri="e99f0800-bb5a-4ab5-91b8-2a0d8492cb14"/>
  </ds:schemaRefs>
</ds:datastoreItem>
</file>

<file path=customXml/itemProps2.xml><?xml version="1.0" encoding="utf-8"?>
<ds:datastoreItem xmlns:ds="http://schemas.openxmlformats.org/officeDocument/2006/customXml" ds:itemID="{5AE45F07-92A2-4CD2-A2E4-BDBCDD896B15}">
  <ds:schemaRefs>
    <ds:schemaRef ds:uri="http://schemas.microsoft.com/sharepoint/v3/contenttype/forms"/>
  </ds:schemaRefs>
</ds:datastoreItem>
</file>

<file path=customXml/itemProps3.xml><?xml version="1.0" encoding="utf-8"?>
<ds:datastoreItem xmlns:ds="http://schemas.openxmlformats.org/officeDocument/2006/customXml" ds:itemID="{ADF68DB6-68AC-4BE4-9470-06521E9FE3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9f0800-bb5a-4ab5-91b8-2a0d8492cb14"/>
    <ds:schemaRef ds:uri="dafbb4c7-ab73-43d3-9aeb-b38277a24d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Madison</Template>
  <TotalTime>13220</TotalTime>
  <Words>2185</Words>
  <Application>Microsoft Macintosh PowerPoint</Application>
  <PresentationFormat>Widescreen</PresentationFormat>
  <Paragraphs>169</Paragraphs>
  <Slides>28</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PMingLiU</vt:lpstr>
      <vt:lpstr>Aptos</vt:lpstr>
      <vt:lpstr>Aptos Display</vt:lpstr>
      <vt:lpstr>Arial</vt:lpstr>
      <vt:lpstr>Baskerville Old Face</vt:lpstr>
      <vt:lpstr>Calibri</vt:lpstr>
      <vt:lpstr>Helvetica</vt:lpstr>
      <vt:lpstr>Times New Roman</vt:lpstr>
      <vt:lpstr>Office Theme</vt:lpstr>
      <vt:lpstr>PowerPoint Presentation</vt:lpstr>
      <vt:lpstr>Robert Noyce Teacher Scholarship Program Track 3:  Master Teaching Fellowships </vt:lpstr>
      <vt:lpstr>Recruitment: 27 — a perfect cube (3³)</vt:lpstr>
      <vt:lpstr>Robert Noyce Teacher Scholarship Program Track 3:  Master Teaching Fellowships Goals/Objectives  </vt:lpstr>
      <vt:lpstr>Goal 1: Engaging as a STEM Teacher Leader</vt:lpstr>
      <vt:lpstr>Goal 2: Integrating funds of knowledge and Montana’s Indian Education for All (IEFA) into STEM curriculum and instruction </vt:lpstr>
      <vt:lpstr>Goal 3: Designing and facilitating formal and informal STEM activities </vt:lpstr>
      <vt:lpstr>What training and professional development activities have you participated in over the past year?</vt:lpstr>
      <vt:lpstr>What awards, honors, special accomplishments, or unique experiences did you have over the past year that haven't been mentioned in the previous slides?</vt:lpstr>
      <vt:lpstr>PowerPoint Presentation</vt:lpstr>
      <vt:lpstr>  Robert Noyce Scholarship Program:  Master Teaching Fellowship Track  </vt:lpstr>
      <vt:lpstr>  Robert Noyce Scholarship Program:  Master Teaching Fellowship Track  </vt:lpstr>
      <vt:lpstr> Amount and Duration of Salary Supplements  (Track 3: MTF)  </vt:lpstr>
      <vt:lpstr>MSU Noyce MTF Budget</vt:lpstr>
      <vt:lpstr>Projected Noyce Paycheck/Stipend Calendar Q: Payment schedule inconsistencies?</vt:lpstr>
      <vt:lpstr>Projected Noyce Paycheck/Stipend Calendar </vt:lpstr>
      <vt:lpstr> Recipient Obligations </vt:lpstr>
      <vt:lpstr> Recipient Obligations </vt:lpstr>
      <vt:lpstr>Cash Repayment Obligation </vt:lpstr>
      <vt:lpstr>MSU Noyce Fellowship Agreement &amp; Promissory Note I.B: Fulfill Teaching Service Commitment and Leadership Role   </vt:lpstr>
      <vt:lpstr>STEM Leaders</vt:lpstr>
      <vt:lpstr>MSU Noyce Fellowship Agreement &amp; Promissory Note I.C: Professional Development Growth  </vt:lpstr>
      <vt:lpstr>Monthly Meetings (Online)</vt:lpstr>
      <vt:lpstr>Networking</vt:lpstr>
      <vt:lpstr>What other evidences may MSU Noyce MTF program collect and measure?  </vt:lpstr>
      <vt:lpstr>Resource Development</vt:lpstr>
      <vt:lpstr>Canvas Navigation</vt:lpstr>
      <vt:lpstr>Q &amp; 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Luo, Fenqjen</dc:creator>
  <cp:lastModifiedBy>Luo, Fenqjen</cp:lastModifiedBy>
  <cp:revision>334</cp:revision>
  <dcterms:created xsi:type="dcterms:W3CDTF">2024-08-01T20:31:41Z</dcterms:created>
  <dcterms:modified xsi:type="dcterms:W3CDTF">2026-08-04T20:47:40Z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0x010100F88B7959E140B64ABCA362C00A7ED55E</vt:lpwstr>
  </property>
</Properties>
</file>