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71" r:id="rId5"/>
    <p:sldId id="272" r:id="rId6"/>
    <p:sldId id="273" r:id="rId7"/>
    <p:sldId id="366" r:id="rId8"/>
    <p:sldId id="351" r:id="rId9"/>
    <p:sldId id="354" r:id="rId10"/>
    <p:sldId id="368" r:id="rId11"/>
    <p:sldId id="370" r:id="rId12"/>
    <p:sldId id="372" r:id="rId13"/>
    <p:sldId id="374" r:id="rId14"/>
    <p:sldId id="364" r:id="rId15"/>
    <p:sldId id="375" r:id="rId16"/>
    <p:sldId id="274" r:id="rId17"/>
    <p:sldId id="280" r:id="rId18"/>
    <p:sldId id="267" r:id="rId19"/>
    <p:sldId id="26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FB254-F41F-834A-B480-2F92B4009452}" v="38" dt="2023-09-27T21:01:22.282"/>
    <p1510:client id="{CB52E503-CCAB-4B8C-800B-BC262ECDBF4D}" v="2" dt="2023-09-27T20:56:23.413"/>
    <p1510:client id="{DB789B8D-0FAE-2342-A5C4-9E41F038D2A9}" v="27" dt="2023-09-27T15:46:0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3F1FB254-F41F-834A-B480-2F92B4009452}"/>
    <pc:docChg chg="custSel addSld delSld modSld modMainMaster">
      <pc:chgData name="Ellis, Colter" userId="1ad27a65-95df-4364-a985-68d10c35edf7" providerId="ADAL" clId="{3F1FB254-F41F-834A-B480-2F92B4009452}" dt="2023-09-27T21:01:22.282" v="38" actId="1076"/>
      <pc:docMkLst>
        <pc:docMk/>
      </pc:docMkLst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2972867368" sldId="256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972867368" sldId="256"/>
            <ac:spMk id="2" creationId="{12E52059-C974-CE46-A9B0-805108CFE72B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4260964437" sldId="257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4260964437" sldId="257"/>
            <ac:spMk id="2" creationId="{2F2972D1-59AA-3699-7439-A694044D253C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4260964437" sldId="257"/>
            <ac:spMk id="3" creationId="{2CF4E307-09CA-1BB5-13B7-F30F6156D6B2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1856575234" sldId="259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856575234" sldId="259"/>
            <ac:spMk id="2" creationId="{3A1A39DC-E444-5127-FD67-E887353D121B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856575234" sldId="259"/>
            <ac:spMk id="3" creationId="{D276893F-BD22-30CD-36DF-B187B763C789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2002117409" sldId="267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002117409" sldId="267"/>
            <ac:spMk id="4" creationId="{2A2DED63-94D0-3FF1-A79F-37EB0AD351E8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002117409" sldId="267"/>
            <ac:spMk id="5" creationId="{51494C95-20EA-C0D7-1373-3AA302E35B24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4081821652" sldId="268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4081821652" sldId="268"/>
            <ac:spMk id="4" creationId="{F15F929E-3C02-A57C-A6D7-6384FBB832C1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4081821652" sldId="268"/>
            <ac:spMk id="5" creationId="{3F10DBD9-6642-D84C-AC59-9AD52A388785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2744063559" sldId="271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744063559" sldId="271"/>
            <ac:spMk id="2" creationId="{718211CB-8BCE-0813-8738-301D1AFEA07A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744063559" sldId="271"/>
            <ac:spMk id="3" creationId="{670E5FA4-A839-96F7-83E2-4302E25F1577}"/>
          </ac:spMkLst>
        </pc:sp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538148811" sldId="272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538148811" sldId="272"/>
            <ac:spMk id="2" creationId="{718211CB-8BCE-0813-8738-301D1AFEA07A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538148811" sldId="272"/>
            <ac:spMk id="3" creationId="{670E5FA4-A839-96F7-83E2-4302E25F1577}"/>
          </ac:spMkLst>
        </pc:spChg>
      </pc:sldChg>
      <pc:sldChg chg="addSp delSp modSp">
        <pc:chgData name="Ellis, Colter" userId="1ad27a65-95df-4364-a985-68d10c35edf7" providerId="ADAL" clId="{3F1FB254-F41F-834A-B480-2F92B4009452}" dt="2023-09-27T20:52:47.796" v="10"/>
        <pc:sldMkLst>
          <pc:docMk/>
          <pc:sldMk cId="2639365518" sldId="273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639365518" sldId="273"/>
            <ac:spMk id="2" creationId="{1E7F4B7E-34DB-C7C5-F1BA-18602EC2ADAD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639365518" sldId="273"/>
            <ac:spMk id="3" creationId="{6D9CAE30-8D07-5190-B041-FAF677ECB969}"/>
          </ac:spMkLst>
        </pc:spChg>
        <pc:picChg chg="add del mod">
          <ac:chgData name="Ellis, Colter" userId="1ad27a65-95df-4364-a985-68d10c35edf7" providerId="ADAL" clId="{3F1FB254-F41F-834A-B480-2F92B4009452}" dt="2023-09-27T20:51:38.654" v="4"/>
          <ac:picMkLst>
            <pc:docMk/>
            <pc:sldMk cId="2639365518" sldId="273"/>
            <ac:picMk id="4" creationId="{44944312-1FBE-D2B5-66F9-584236DB5843}"/>
          </ac:picMkLst>
        </pc:picChg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174869370" sldId="274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74869370" sldId="274"/>
            <ac:spMk id="2" creationId="{8FF890A4-1160-4259-3C63-1F88291B1533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74869370" sldId="274"/>
            <ac:spMk id="3" creationId="{7F0E6DFA-C8BB-B743-1C15-6609D408144D}"/>
          </ac:spMkLst>
        </pc:spChg>
      </pc:sldChg>
      <pc:sldChg chg="modAnim">
        <pc:chgData name="Ellis, Colter" userId="1ad27a65-95df-4364-a985-68d10c35edf7" providerId="ADAL" clId="{3F1FB254-F41F-834A-B480-2F92B4009452}" dt="2023-09-27T20:54:33.741" v="15"/>
        <pc:sldMkLst>
          <pc:docMk/>
          <pc:sldMk cId="290501904" sldId="279"/>
        </pc:sldMkLst>
      </pc:sldChg>
      <pc:sldChg chg="modSp">
        <pc:chgData name="Ellis, Colter" userId="1ad27a65-95df-4364-a985-68d10c35edf7" providerId="ADAL" clId="{3F1FB254-F41F-834A-B480-2F92B4009452}" dt="2023-09-27T20:52:47.796" v="10"/>
        <pc:sldMkLst>
          <pc:docMk/>
          <pc:sldMk cId="1880615334" sldId="280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880615334" sldId="280"/>
            <ac:spMk id="2" creationId="{75147352-0F4B-1E3D-009E-F3CD7785D598}"/>
          </ac:spMkLst>
        </pc:spChg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880615334" sldId="280"/>
            <ac:spMk id="3" creationId="{692A6681-7DEA-C886-8265-0ABAB557D4C5}"/>
          </ac:spMkLst>
        </pc:spChg>
      </pc:sldChg>
      <pc:sldChg chg="modSp add del">
        <pc:chgData name="Ellis, Colter" userId="1ad27a65-95df-4364-a985-68d10c35edf7" providerId="ADAL" clId="{3F1FB254-F41F-834A-B480-2F92B4009452}" dt="2023-09-27T21:00:05.489" v="25"/>
        <pc:sldMkLst>
          <pc:docMk/>
          <pc:sldMk cId="0" sldId="351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0" sldId="351"/>
            <ac:spMk id="2" creationId="{00000000-0000-0000-0000-000000000000}"/>
          </ac:spMkLst>
        </pc:spChg>
      </pc:sldChg>
      <pc:sldChg chg="modSp add del">
        <pc:chgData name="Ellis, Colter" userId="1ad27a65-95df-4364-a985-68d10c35edf7" providerId="ADAL" clId="{3F1FB254-F41F-834A-B480-2F92B4009452}" dt="2023-09-27T21:00:05.489" v="25"/>
        <pc:sldMkLst>
          <pc:docMk/>
          <pc:sldMk cId="1853714051" sldId="354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853714051" sldId="354"/>
            <ac:spMk id="2" creationId="{00000000-0000-0000-0000-000000000000}"/>
          </ac:spMkLst>
        </pc:spChg>
      </pc:sldChg>
      <pc:sldChg chg="modSp add del">
        <pc:chgData name="Ellis, Colter" userId="1ad27a65-95df-4364-a985-68d10c35edf7" providerId="ADAL" clId="{3F1FB254-F41F-834A-B480-2F92B4009452}" dt="2023-09-27T21:00:05.489" v="25"/>
        <pc:sldMkLst>
          <pc:docMk/>
          <pc:sldMk cId="2190276452" sldId="364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2190276452" sldId="364"/>
            <ac:spMk id="2" creationId="{00000000-0000-0000-0000-000000000000}"/>
          </ac:spMkLst>
        </pc:spChg>
      </pc:sldChg>
      <pc:sldChg chg="addSp delSp add del setBg delDesignElem">
        <pc:chgData name="Ellis, Colter" userId="1ad27a65-95df-4364-a985-68d10c35edf7" providerId="ADAL" clId="{3F1FB254-F41F-834A-B480-2F92B4009452}" dt="2023-09-27T21:00:05.489" v="25"/>
        <pc:sldMkLst>
          <pc:docMk/>
          <pc:sldMk cId="3552576187" sldId="366"/>
        </pc:sldMkLst>
        <pc:spChg chg="add del">
          <ac:chgData name="Ellis, Colter" userId="1ad27a65-95df-4364-a985-68d10c35edf7" providerId="ADAL" clId="{3F1FB254-F41F-834A-B480-2F92B4009452}" dt="2023-09-27T21:00:05.489" v="25"/>
          <ac:spMkLst>
            <pc:docMk/>
            <pc:sldMk cId="3552576187" sldId="366"/>
            <ac:spMk id="10" creationId="{A3363022-C969-41E9-8EB2-E4C94908C1FA}"/>
          </ac:spMkLst>
        </pc:spChg>
        <pc:spChg chg="add del">
          <ac:chgData name="Ellis, Colter" userId="1ad27a65-95df-4364-a985-68d10c35edf7" providerId="ADAL" clId="{3F1FB254-F41F-834A-B480-2F92B4009452}" dt="2023-09-27T21:00:05.489" v="25"/>
          <ac:spMkLst>
            <pc:docMk/>
            <pc:sldMk cId="3552576187" sldId="366"/>
            <ac:spMk id="12" creationId="{8D1AD6B3-BE88-4CEB-BA17-790657CC4729}"/>
          </ac:spMkLst>
        </pc:spChg>
        <pc:grpChg chg="add del">
          <ac:chgData name="Ellis, Colter" userId="1ad27a65-95df-4364-a985-68d10c35edf7" providerId="ADAL" clId="{3F1FB254-F41F-834A-B480-2F92B4009452}" dt="2023-09-27T21:00:05.489" v="25"/>
          <ac:grpSpMkLst>
            <pc:docMk/>
            <pc:sldMk cId="3552576187" sldId="366"/>
            <ac:grpSpMk id="14" creationId="{89D1390B-7E13-4B4F-9CB2-391063412E54}"/>
          </ac:grpSpMkLst>
        </pc:grpChg>
      </pc:sldChg>
      <pc:sldChg chg="modSp add del">
        <pc:chgData name="Ellis, Colter" userId="1ad27a65-95df-4364-a985-68d10c35edf7" providerId="ADAL" clId="{3F1FB254-F41F-834A-B480-2F92B4009452}" dt="2023-09-27T21:00:05.489" v="25"/>
        <pc:sldMkLst>
          <pc:docMk/>
          <pc:sldMk cId="1112517011" sldId="368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1112517011" sldId="368"/>
            <ac:spMk id="2" creationId="{00000000-0000-0000-0000-000000000000}"/>
          </ac:spMkLst>
        </pc:spChg>
      </pc:sldChg>
      <pc:sldChg chg="modSp add del mod">
        <pc:chgData name="Ellis, Colter" userId="1ad27a65-95df-4364-a985-68d10c35edf7" providerId="ADAL" clId="{3F1FB254-F41F-834A-B480-2F92B4009452}" dt="2023-09-27T21:01:01.682" v="34" actId="14100"/>
        <pc:sldMkLst>
          <pc:docMk/>
          <pc:sldMk cId="482544997" sldId="370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482544997" sldId="370"/>
            <ac:spMk id="2" creationId="{00000000-0000-0000-0000-000000000000}"/>
          </ac:spMkLst>
        </pc:spChg>
        <pc:spChg chg="mod">
          <ac:chgData name="Ellis, Colter" userId="1ad27a65-95df-4364-a985-68d10c35edf7" providerId="ADAL" clId="{3F1FB254-F41F-834A-B480-2F92B4009452}" dt="2023-09-27T21:00:32.466" v="27" actId="1076"/>
          <ac:spMkLst>
            <pc:docMk/>
            <pc:sldMk cId="482544997" sldId="370"/>
            <ac:spMk id="5" creationId="{B3824C6C-552E-4DE0-9EDB-CA84BD6EDAEC}"/>
          </ac:spMkLst>
        </pc:spChg>
        <pc:spChg chg="mod">
          <ac:chgData name="Ellis, Colter" userId="1ad27a65-95df-4364-a985-68d10c35edf7" providerId="ADAL" clId="{3F1FB254-F41F-834A-B480-2F92B4009452}" dt="2023-09-27T21:01:01.682" v="34" actId="14100"/>
          <ac:spMkLst>
            <pc:docMk/>
            <pc:sldMk cId="482544997" sldId="370"/>
            <ac:spMk id="11" creationId="{CE5843D0-A3DA-B436-7080-3C8C270526FD}"/>
          </ac:spMkLst>
        </pc:spChg>
        <pc:picChg chg="mod">
          <ac:chgData name="Ellis, Colter" userId="1ad27a65-95df-4364-a985-68d10c35edf7" providerId="ADAL" clId="{3F1FB254-F41F-834A-B480-2F92B4009452}" dt="2023-09-27T21:00:35.983" v="28" actId="1076"/>
          <ac:picMkLst>
            <pc:docMk/>
            <pc:sldMk cId="482544997" sldId="370"/>
            <ac:picMk id="3" creationId="{200E0366-7058-0674-28E3-E94B233FC3D4}"/>
          </ac:picMkLst>
        </pc:picChg>
        <pc:picChg chg="mod">
          <ac:chgData name="Ellis, Colter" userId="1ad27a65-95df-4364-a985-68d10c35edf7" providerId="ADAL" clId="{3F1FB254-F41F-834A-B480-2F92B4009452}" dt="2023-09-27T21:00:27.942" v="26" actId="1076"/>
          <ac:picMkLst>
            <pc:docMk/>
            <pc:sldMk cId="482544997" sldId="370"/>
            <ac:picMk id="9" creationId="{E40DA3A2-D849-4CCB-825C-4D25B7EC8F00}"/>
          </ac:picMkLst>
        </pc:picChg>
      </pc:sldChg>
      <pc:sldChg chg="modSp add del mod">
        <pc:chgData name="Ellis, Colter" userId="1ad27a65-95df-4364-a985-68d10c35edf7" providerId="ADAL" clId="{3F1FB254-F41F-834A-B480-2F92B4009452}" dt="2023-09-27T21:01:22.282" v="38" actId="1076"/>
        <pc:sldMkLst>
          <pc:docMk/>
          <pc:sldMk cId="3444737574" sldId="372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3444737574" sldId="372"/>
            <ac:spMk id="2" creationId="{00000000-0000-0000-0000-000000000000}"/>
          </ac:spMkLst>
        </pc:spChg>
        <pc:spChg chg="mod">
          <ac:chgData name="Ellis, Colter" userId="1ad27a65-95df-4364-a985-68d10c35edf7" providerId="ADAL" clId="{3F1FB254-F41F-834A-B480-2F92B4009452}" dt="2023-09-27T21:01:22.282" v="38" actId="1076"/>
          <ac:spMkLst>
            <pc:docMk/>
            <pc:sldMk cId="3444737574" sldId="372"/>
            <ac:spMk id="3" creationId="{1828B65F-434C-1217-AED7-5710539B4FE1}"/>
          </ac:spMkLst>
        </pc:spChg>
        <pc:spChg chg="mod">
          <ac:chgData name="Ellis, Colter" userId="1ad27a65-95df-4364-a985-68d10c35edf7" providerId="ADAL" clId="{3F1FB254-F41F-834A-B480-2F92B4009452}" dt="2023-09-27T21:01:14.634" v="36" actId="1076"/>
          <ac:spMkLst>
            <pc:docMk/>
            <pc:sldMk cId="3444737574" sldId="372"/>
            <ac:spMk id="5" creationId="{B3824C6C-552E-4DE0-9EDB-CA84BD6EDAEC}"/>
          </ac:spMkLst>
        </pc:spChg>
        <pc:picChg chg="mod">
          <ac:chgData name="Ellis, Colter" userId="1ad27a65-95df-4364-a985-68d10c35edf7" providerId="ADAL" clId="{3F1FB254-F41F-834A-B480-2F92B4009452}" dt="2023-09-27T21:01:18.184" v="37" actId="1076"/>
          <ac:picMkLst>
            <pc:docMk/>
            <pc:sldMk cId="3444737574" sldId="372"/>
            <ac:picMk id="7" creationId="{39839BD2-0608-5A49-C83E-E59D0C84E064}"/>
          </ac:picMkLst>
        </pc:picChg>
        <pc:picChg chg="mod">
          <ac:chgData name="Ellis, Colter" userId="1ad27a65-95df-4364-a985-68d10c35edf7" providerId="ADAL" clId="{3F1FB254-F41F-834A-B480-2F92B4009452}" dt="2023-09-27T21:01:10.716" v="35" actId="1076"/>
          <ac:picMkLst>
            <pc:docMk/>
            <pc:sldMk cId="3444737574" sldId="372"/>
            <ac:picMk id="9" creationId="{E40DA3A2-D849-4CCB-825C-4D25B7EC8F00}"/>
          </ac:picMkLst>
        </pc:picChg>
      </pc:sldChg>
      <pc:sldChg chg="modSp add del">
        <pc:chgData name="Ellis, Colter" userId="1ad27a65-95df-4364-a985-68d10c35edf7" providerId="ADAL" clId="{3F1FB254-F41F-834A-B480-2F92B4009452}" dt="2023-09-27T21:00:05.489" v="25"/>
        <pc:sldMkLst>
          <pc:docMk/>
          <pc:sldMk cId="3775331853" sldId="374"/>
        </pc:sldMkLst>
        <pc:spChg chg="mod">
          <ac:chgData name="Ellis, Colter" userId="1ad27a65-95df-4364-a985-68d10c35edf7" providerId="ADAL" clId="{3F1FB254-F41F-834A-B480-2F92B4009452}" dt="2023-09-27T20:52:47.796" v="10"/>
          <ac:spMkLst>
            <pc:docMk/>
            <pc:sldMk cId="3775331853" sldId="374"/>
            <ac:spMk id="2" creationId="{00000000-0000-0000-0000-000000000000}"/>
          </ac:spMkLst>
        </pc:spChg>
      </pc:sldChg>
      <pc:sldChg chg="new">
        <pc:chgData name="Ellis, Colter" userId="1ad27a65-95df-4364-a985-68d10c35edf7" providerId="ADAL" clId="{3F1FB254-F41F-834A-B480-2F92B4009452}" dt="2023-09-27T20:53:23.460" v="14" actId="680"/>
        <pc:sldMkLst>
          <pc:docMk/>
          <pc:sldMk cId="3167049934" sldId="375"/>
        </pc:sldMkLst>
      </pc:sldChg>
      <pc:sldMasterChg chg="addSp">
        <pc:chgData name="Ellis, Colter" userId="1ad27a65-95df-4364-a985-68d10c35edf7" providerId="ADAL" clId="{3F1FB254-F41F-834A-B480-2F92B4009452}" dt="2023-09-27T20:52:43.696" v="9"/>
        <pc:sldMasterMkLst>
          <pc:docMk/>
          <pc:sldMasterMk cId="3313550506" sldId="2147483660"/>
        </pc:sldMasterMkLst>
        <pc:spChg chg="add">
          <ac:chgData name="Ellis, Colter" userId="1ad27a65-95df-4364-a985-68d10c35edf7" providerId="ADAL" clId="{3F1FB254-F41F-834A-B480-2F92B4009452}" dt="2023-09-27T20:52:43.696" v="9"/>
          <ac:spMkLst>
            <pc:docMk/>
            <pc:sldMasterMk cId="3313550506" sldId="2147483660"/>
            <ac:spMk id="7" creationId="{0BF260F1-9D07-058F-BB73-9D0D5D30A470}"/>
          </ac:spMkLst>
        </pc:spChg>
        <pc:picChg chg="add">
          <ac:chgData name="Ellis, Colter" userId="1ad27a65-95df-4364-a985-68d10c35edf7" providerId="ADAL" clId="{3F1FB254-F41F-834A-B480-2F92B4009452}" dt="2023-09-27T20:52:43.696" v="9"/>
          <ac:picMkLst>
            <pc:docMk/>
            <pc:sldMasterMk cId="3313550506" sldId="2147483660"/>
            <ac:picMk id="8" creationId="{B9050A57-A13D-17D2-5119-8ACD3813C9A6}"/>
          </ac:picMkLst>
        </pc:picChg>
        <pc:picChg chg="add">
          <ac:chgData name="Ellis, Colter" userId="1ad27a65-95df-4364-a985-68d10c35edf7" providerId="ADAL" clId="{3F1FB254-F41F-834A-B480-2F92B4009452}" dt="2023-09-27T20:52:43.696" v="9"/>
          <ac:picMkLst>
            <pc:docMk/>
            <pc:sldMasterMk cId="3313550506" sldId="2147483660"/>
            <ac:picMk id="9" creationId="{520415D7-2B5B-6247-09C9-77B5D7A13970}"/>
          </ac:picMkLst>
        </pc:picChg>
      </pc:sldMasterChg>
    </pc:docChg>
  </pc:docChgLst>
  <pc:docChgLst>
    <pc:chgData name="Ellis, Colter" userId="1ad27a65-95df-4364-a985-68d10c35edf7" providerId="ADAL" clId="{CB52E503-CCAB-4B8C-800B-BC262ECDBF4D}"/>
    <pc:docChg chg="modSld">
      <pc:chgData name="Ellis, Colter" userId="1ad27a65-95df-4364-a985-68d10c35edf7" providerId="ADAL" clId="{CB52E503-CCAB-4B8C-800B-BC262ECDBF4D}" dt="2023-09-27T20:56:23.413" v="1"/>
      <pc:docMkLst>
        <pc:docMk/>
      </pc:docMkLst>
      <pc:sldChg chg="modSp mod modAnim">
        <pc:chgData name="Ellis, Colter" userId="1ad27a65-95df-4364-a985-68d10c35edf7" providerId="ADAL" clId="{CB52E503-CCAB-4B8C-800B-BC262ECDBF4D}" dt="2023-09-27T20:56:23.413" v="1"/>
        <pc:sldMkLst>
          <pc:docMk/>
          <pc:sldMk cId="1880615334" sldId="280"/>
        </pc:sldMkLst>
        <pc:spChg chg="mod">
          <ac:chgData name="Ellis, Colter" userId="1ad27a65-95df-4364-a985-68d10c35edf7" providerId="ADAL" clId="{CB52E503-CCAB-4B8C-800B-BC262ECDBF4D}" dt="2023-09-27T20:56:15.373" v="0" actId="11"/>
          <ac:spMkLst>
            <pc:docMk/>
            <pc:sldMk cId="1880615334" sldId="280"/>
            <ac:spMk id="3" creationId="{692A6681-7DEA-C886-8265-0ABAB557D4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FB9A-BE13-8548-A931-F45D66F6944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45B9-3243-BC49-914B-16FEB33D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1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0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1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7DDCA0-1DCA-4214-AD93-A5EB606063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564" TargetMode="External"/><Relationship Id="rId2" Type="http://schemas.openxmlformats.org/officeDocument/2006/relationships/hyperlink" Target="https://nextcatalog.montana.edu/courseadmin/?key=56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56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546" TargetMode="External"/><Relationship Id="rId2" Type="http://schemas.openxmlformats.org/officeDocument/2006/relationships/hyperlink" Target="https://nextcatalog.montana.edu/courseadmin/?key=27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3489" TargetMode="External"/><Relationship Id="rId5" Type="http://schemas.openxmlformats.org/officeDocument/2006/relationships/hyperlink" Target="https://nextcatalog.montana.edu/courseadmin/?key=5628" TargetMode="External"/><Relationship Id="rId4" Type="http://schemas.openxmlformats.org/officeDocument/2006/relationships/hyperlink" Target="https://nextcatalog.montana.edu/courseadmin/?key=561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ana.edu/orc/conference/" TargetMode="External"/><Relationship Id="rId2" Type="http://schemas.openxmlformats.org/officeDocument/2006/relationships/hyperlink" Target="https://www.montana.edu/orc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tobin@montana.edu" TargetMode="External"/><Relationship Id="rId2" Type="http://schemas.openxmlformats.org/officeDocument/2006/relationships/hyperlink" Target="https://www.montana.edu/news/2315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.edu/data/operating_budgets/OperatingBudge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r>
              <a:rPr lang="en-US"/>
              <a:t>Colter Ellis </a:t>
            </a:r>
          </a:p>
          <a:p>
            <a:r>
              <a:rPr lang="en-US"/>
              <a:t>Faculty Senate Chair </a:t>
            </a:r>
          </a:p>
          <a:p>
            <a:r>
              <a:rPr lang="en-US"/>
              <a:t>Associate Professor of Sociology </a:t>
            </a:r>
          </a:p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0F4B6-E1DF-B412-AEF9-33B9C6EA331E}"/>
              </a:ext>
            </a:extLst>
          </p:cNvPr>
          <p:cNvSpPr txBox="1">
            <a:spLocks/>
          </p:cNvSpPr>
          <p:nvPr/>
        </p:nvSpPr>
        <p:spPr>
          <a:xfrm>
            <a:off x="5987143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Stephanie McCalla</a:t>
            </a:r>
          </a:p>
          <a:p>
            <a:r>
              <a:rPr lang="en-US"/>
              <a:t>Faculty Senate Chair-Elect 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Chemical &amp; Biological Engineering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23661" y="1143000"/>
            <a:ext cx="807720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53" y="236646"/>
            <a:ext cx="6341347" cy="992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and Agencies Total Revenue</a:t>
            </a:r>
            <a:b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FY23 Actual</a:t>
            </a:r>
            <a:endParaRPr lang="en-US" sz="32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9928" y="240777"/>
            <a:ext cx="1295221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FD80B4-8CF4-E7C5-7BD0-420769E04899}"/>
              </a:ext>
            </a:extLst>
          </p:cNvPr>
          <p:cNvSpPr txBox="1"/>
          <p:nvPr/>
        </p:nvSpPr>
        <p:spPr>
          <a:xfrm>
            <a:off x="7185991" y="593493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Total Revenue = $864,866,395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A0AFD-1EC7-5F55-CF7E-F0916EAF6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98"/>
          <a:stretch/>
        </p:blipFill>
        <p:spPr>
          <a:xfrm>
            <a:off x="2123661" y="1332907"/>
            <a:ext cx="6334538" cy="5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96975" y="1209185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14" y="33672"/>
            <a:ext cx="5807948" cy="992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Net Current Unrestricted</a:t>
            </a:r>
            <a:b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Revenue Key Metrics</a:t>
            </a:r>
            <a:endParaRPr lang="en-US" sz="3200" b="1" i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865" y="136525"/>
            <a:ext cx="1295221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5843D0-A3DA-B436-7080-3C8C27052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375" y="4567908"/>
            <a:ext cx="9586339" cy="1795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State % share of total net revenue is consistent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State support per Resident FTE is impacted by both increased state appropriation and declining Resident FTE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System-wide, the state support per Resident FTE is $11,426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</a:rPr>
              <a:t>Net tuition per FTE is a key metric in decision-making for our financial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E0366-7058-0674-28E3-E94B233F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863" y="1025762"/>
            <a:ext cx="7888337" cy="35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4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96975" y="1209185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14" y="59842"/>
            <a:ext cx="5807948" cy="992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Net Current Unrestricted</a:t>
            </a:r>
            <a:b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Historical Metrics</a:t>
            </a:r>
            <a:endParaRPr lang="en-US" sz="3200" b="1" i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9865" y="59842"/>
            <a:ext cx="1295221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39BD2-0608-5A49-C83E-E59D0C84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975" y="881282"/>
            <a:ext cx="8135331" cy="4206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8B65F-434C-1217-AED7-5710539B4FE1}"/>
              </a:ext>
            </a:extLst>
          </p:cNvPr>
          <p:cNvSpPr txBox="1"/>
          <p:nvPr/>
        </p:nvSpPr>
        <p:spPr>
          <a:xfrm>
            <a:off x="2106914" y="5117648"/>
            <a:ext cx="8135331" cy="923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/>
              <a:t>Key Metric is the % of total expenditures in indexes identified as instruction</a:t>
            </a:r>
          </a:p>
          <a:p>
            <a:r>
              <a:rPr lang="en-US"/>
              <a:t>Additionally, the % of total expenditures in indexes identified as instruction, academic support, and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44473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96975" y="1209185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14" y="166531"/>
            <a:ext cx="6503686" cy="992090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Discounts and Enrollment</a:t>
            </a:r>
            <a:b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Historical</a:t>
            </a:r>
            <a:endParaRPr lang="en-US" sz="3200" b="1" i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996" y="295368"/>
            <a:ext cx="1295221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08697-590E-DA31-C26A-8183336E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14" y="1338206"/>
            <a:ext cx="8105064" cy="2673398"/>
          </a:xfrm>
          <a:prstGeom prst="rect">
            <a:avLst/>
          </a:prstGeom>
        </p:spPr>
      </p:pic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7AF6E16B-A0CE-310F-C6D4-551F70352522}"/>
              </a:ext>
            </a:extLst>
          </p:cNvPr>
          <p:cNvSpPr txBox="1">
            <a:spLocks/>
          </p:cNvSpPr>
          <p:nvPr/>
        </p:nvSpPr>
        <p:spPr>
          <a:xfrm>
            <a:off x="2096975" y="4330603"/>
            <a:ext cx="8113825" cy="179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BOR Designated discounts are required by board policy and, if an individual meets the criteria, qualifies for the discount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>
                <a:solidFill>
                  <a:schemeClr val="tx2">
                    <a:lumMod val="50000"/>
                  </a:schemeClr>
                </a:solidFill>
              </a:rPr>
              <a:t>Our approach to non-resident discounting is strategic and projected over time to determine financial impacts</a:t>
            </a:r>
          </a:p>
        </p:txBody>
      </p:sp>
    </p:spTree>
    <p:extLst>
      <p:ext uri="{BB962C8B-B14F-4D97-AF65-F5344CB8AC3E}">
        <p14:creationId xmlns:p14="http://schemas.microsoft.com/office/powerpoint/2010/main" val="37753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1598612"/>
            <a:ext cx="80772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8D9BCCB-AB84-4094-B57E-827A542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027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B507-2838-1943-A3EF-E2280935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9600-2B6D-6870-C23C-2A6CA603C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90A4-1160-4259-3C63-1F88291B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6DFA-C8BB-B743-1C15-6609D4081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+mj-lt"/>
              <a:buAutoNum type="alphaLcPeriod"/>
            </a:pP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Courses—First Reading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2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BMIS 312</a:t>
            </a:r>
            <a:r>
              <a:rPr lang="en-US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Data Analytics II</a:t>
            </a:r>
            <a:endParaRPr lang="en-US" sz="2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2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HDFS 468</a:t>
            </a:r>
            <a:r>
              <a:rPr lang="en-US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Home Visiting for Families</a:t>
            </a:r>
            <a:endParaRPr lang="en-US" sz="2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2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HLD 346</a:t>
            </a:r>
            <a:r>
              <a:rPr lang="en-US" sz="22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The Leader's Way: Deep Listening, Systems &amp; Processes</a:t>
            </a:r>
            <a:endParaRPr lang="en-US" sz="2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7352-0F4B-1E3D-009E-F3CD7785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6681-7DEA-C886-8265-0ABAB557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LcPeriod" startAt="2"/>
            </a:pPr>
            <a:r>
              <a:rPr lang="en-US" sz="2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 Changes — First Reading </a:t>
            </a:r>
          </a:p>
          <a:p>
            <a:pPr lvl="1">
              <a:spcBef>
                <a:spcPts val="0"/>
              </a:spcBef>
              <a:buFont typeface="+mj-lt"/>
              <a:buAutoNum type="romanLcPeriod"/>
            </a:pPr>
            <a:r>
              <a:rPr lang="en-US" sz="21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LS 499R</a:t>
            </a:r>
            <a:r>
              <a:rPr lang="en-US" sz="2100" u="none" strike="noStrike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 </a:t>
            </a:r>
            <a:r>
              <a:rPr lang="en-US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:Senior Capstone 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+mj-lt"/>
              <a:buAutoNum type="arabicPeriod"/>
            </a:pPr>
            <a:r>
              <a:rPr lang="en-US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 in title from 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+mj-lt"/>
              <a:buAutoNum type="arabicPeriod"/>
            </a:pPr>
            <a:r>
              <a:rPr lang="en-US" sz="2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Credit change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1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+mj-lt"/>
              <a:buAutoNum type="alphaLcPeriod" startAt="2"/>
            </a:pPr>
            <a:r>
              <a:rPr lang="en-US" sz="2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Courses—Second Reading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1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CSTN 101</a:t>
            </a:r>
            <a:r>
              <a:rPr lang="en-US" sz="21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Introduction to Concrete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1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HSTR 405</a:t>
            </a:r>
            <a:r>
              <a:rPr lang="en-US" sz="21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American Holy Land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100" u="sng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HSTR 469</a:t>
            </a:r>
            <a:r>
              <a:rPr lang="en-US" sz="21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Memoir &amp; Biography in History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lphaLcPeriod" startAt="2"/>
            </a:pP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+mj-lt"/>
              <a:buAutoNum type="alphaLcPeriod" startAt="2"/>
            </a:pPr>
            <a:r>
              <a:rPr lang="en-US" sz="2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Courses—</a:t>
            </a:r>
            <a:r>
              <a:rPr lang="en-US" sz="21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Inactivations</a:t>
            </a:r>
            <a:r>
              <a:rPr lang="en-US" sz="2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100">
                <a:solidFill>
                  <a:srgbClr val="003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PHSX 405</a:t>
            </a:r>
            <a:r>
              <a:rPr lang="en-US" sz="21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: Special Relativity Online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10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PHSX 405 was intended be replaced by PHSX 579.However, when PHSX 579 was approved in Spring 2023, PHSX 405 remained active.</a:t>
            </a:r>
            <a:endParaRPr lang="en-US" sz="21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8806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DED63-94D0-3FF1-A79F-37EB0AD35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494C95-20EA-C0D7-1373-3AA302E35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>
                <a:latin typeface="+mn-lt"/>
              </a:rPr>
              <a:t>Gentle Reminders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Public may address the Senate at end of the meeting during public comment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1" y="2362200"/>
            <a:ext cx="10548257" cy="1066800"/>
          </a:xfrm>
        </p:spPr>
        <p:txBody>
          <a:bodyPr/>
          <a:lstStyle/>
          <a:p>
            <a:r>
              <a:rPr lang="en-US" sz="6000">
                <a:latin typeface="+mn-lt"/>
              </a:rPr>
              <a:t>Do I have a motion to adjourn?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493786"/>
            <a:ext cx="9144000" cy="1655762"/>
          </a:xfrm>
        </p:spPr>
        <p:txBody>
          <a:bodyPr/>
          <a:lstStyle/>
          <a:p>
            <a:r>
              <a:rPr lang="en-US" sz="6000"/>
              <a:t>Second?  </a:t>
            </a:r>
          </a:p>
          <a:p>
            <a:endParaRPr lang="en-US"/>
          </a:p>
        </p:txBody>
      </p:sp>
      <p:pic>
        <p:nvPicPr>
          <p:cNvPr id="6" name="Picture 5" descr="A person with curly hair&#10;&#10;Description automatically generated">
            <a:extLst>
              <a:ext uri="{FF2B5EF4-FFF2-40B4-BE49-F238E27FC236}">
                <a16:creationId xmlns:a16="http://schemas.microsoft.com/office/drawing/2014/main" id="{BEA388A1-7709-D3BC-9192-B623554F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42" y="1213626"/>
            <a:ext cx="6934111" cy="39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August 30, 2023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/>
              <a:t>Do I have a motion to approve?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/>
              <a:t>Any Discussion?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/>
              <a:t>All those in favor of the motion indicate by saying aye </a:t>
            </a:r>
          </a:p>
          <a:p>
            <a:pPr marL="0" indent="0">
              <a:buNone/>
            </a:pPr>
            <a:endParaRPr lang="en-US" sz="2200" i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/>
              <a:t>Those not in favor of the motion indicate by same sign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11CB-8BCE-0813-8738-301D1AF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5FA4-A839-96F7-83E2-4302E25F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/>
              <a:t>Fran Albrecht has been selected President/CEO of MSUAF and VP for Advancement of Montana State University, effective November 1, 2023.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The </a:t>
            </a:r>
            <a:r>
              <a:rPr lang="en-US" sz="2200" u="sng">
                <a:hlinkClick r:id="rId2"/>
              </a:rPr>
              <a:t>Office of Research Compliance</a:t>
            </a:r>
            <a:r>
              <a:rPr lang="en-US" sz="2200"/>
              <a:t> will host the </a:t>
            </a:r>
            <a:r>
              <a:rPr lang="en-US" sz="2200" u="sng">
                <a:hlinkClick r:id="rId3"/>
              </a:rPr>
              <a:t>Research Integrity &amp; Compliance Conference 2023</a:t>
            </a:r>
            <a:r>
              <a:rPr lang="en-US" sz="2200"/>
              <a:t> on Wednesday and Thursday, Oct. 18-19 in the SUB Ballrooms and invites you to join. 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11CB-8BCE-0813-8738-301D1AF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5FA4-A839-96F7-83E2-4302E25F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/>
              <a:t>Montana State University's fall enrollment is the </a:t>
            </a:r>
            <a:r>
              <a:rPr lang="en-US" sz="2200" u="sng">
                <a:hlinkClick r:id="rId2"/>
              </a:rPr>
              <a:t>largest in its 130-year history</a:t>
            </a:r>
            <a:r>
              <a:rPr lang="en-US" sz="2200"/>
              <a:t>, with 16,978 students pursuing the many benefits of higher education at the state's largest university. The new enrollment is up 2% over last fall's headcount, an increase of 290 students.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Lunch with the President and Provost </a:t>
            </a:r>
          </a:p>
          <a:p>
            <a:pPr lvl="2"/>
            <a:r>
              <a:rPr lang="en-US" sz="2200"/>
              <a:t>There is still space available. Please email </a:t>
            </a:r>
            <a:r>
              <a:rPr lang="en-US" sz="2200" u="sng">
                <a:hlinkClick r:id="rId3" tooltip="mailto:jtobin@montana.edu"/>
              </a:rPr>
              <a:t>jtobin@montana.edu</a:t>
            </a:r>
            <a:r>
              <a:rPr lang="en-US" sz="2200"/>
              <a:t> to be added to the list! </a:t>
            </a:r>
          </a:p>
          <a:p>
            <a:pPr lvl="3"/>
            <a:r>
              <a:rPr lang="en-US" sz="2200"/>
              <a:t>Monday, October 23 - - 12-1pm </a:t>
            </a:r>
          </a:p>
          <a:p>
            <a:pPr lvl="3"/>
            <a:r>
              <a:rPr lang="en-US" sz="2200"/>
              <a:t>Tuesday, November 28 - - 12-1pm </a:t>
            </a:r>
          </a:p>
          <a:p>
            <a:pPr marL="514350" indent="-514350">
              <a:buFont typeface="+mj-lt"/>
              <a:buAutoNum type="alphaLcPeriod" startAt="4"/>
            </a:pPr>
            <a:endParaRPr lang="en-US" sz="2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4B7E-34DB-C7C5-F1BA-18602EC2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AE30-8D07-5190-B041-FAF677EC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Tracy </a:t>
            </a:r>
            <a:r>
              <a:rPr lang="en-US" sz="22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Ellig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Updated Social Media Policy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Megan Lasso: MSU Operating Budget Snapshot 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6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B81D-3A34-4815-88E9-C31D0BC1D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997" y="4267833"/>
            <a:ext cx="3604497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3500">
                <a:solidFill>
                  <a:schemeClr val="tx2"/>
                </a:solidFill>
              </a:rPr>
              <a:t>FY24 Operating Budget Snapshot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0780E-0706-486F-A820-AADA973A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7224" y="3429000"/>
            <a:ext cx="3604268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700">
                <a:solidFill>
                  <a:schemeClr val="tx2"/>
                </a:solidFill>
              </a:rPr>
              <a:t>Faculty Senate</a:t>
            </a:r>
          </a:p>
          <a:p>
            <a:pPr algn="l"/>
            <a:r>
              <a:rPr lang="en-US" sz="1700">
                <a:solidFill>
                  <a:schemeClr val="tx2"/>
                </a:solidFill>
              </a:rPr>
              <a:t>September 2023</a:t>
            </a:r>
          </a:p>
        </p:txBody>
      </p:sp>
      <p:pic>
        <p:nvPicPr>
          <p:cNvPr id="5" name="Picture 5" descr="msuvert">
            <a:extLst>
              <a:ext uri="{FF2B5EF4-FFF2-40B4-BE49-F238E27FC236}">
                <a16:creationId xmlns:a16="http://schemas.microsoft.com/office/drawing/2014/main" id="{0C0B2C55-D905-4327-9F72-D82235E5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79352" y="2798384"/>
            <a:ext cx="3106320" cy="217563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EB174-0776-4937-829D-C37BFEE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4A1B61-A343-4F77-8EBE-52BB65D8C9A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130100"/>
            <a:ext cx="82296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sources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Overview and Metrics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overview by program and category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Discounting and net revenue impacts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https://www.mus.edu/data/operating_budgets/OperatingBudgets.html</a:t>
            </a:r>
            <a:endParaRPr lang="en-US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1066800"/>
            <a:ext cx="8077200" cy="158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79503"/>
            <a:ext cx="5715000" cy="577850"/>
          </a:xfrm>
        </p:spPr>
        <p:txBody>
          <a:bodyPr>
            <a:noAutofit/>
          </a:bodyPr>
          <a:lstStyle/>
          <a:p>
            <a:pPr algn="l"/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207562"/>
            <a:ext cx="1295400" cy="7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8009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1B164-85CE-4D4B-91FE-80BD68AC10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151388" y="1087553"/>
            <a:ext cx="8135612" cy="788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3824C6C-552E-4DE0-9EDB-CA84BD6E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876" y="291217"/>
            <a:ext cx="5715000" cy="756245"/>
          </a:xfrm>
        </p:spPr>
        <p:txBody>
          <a:bodyPr/>
          <a:lstStyle/>
          <a:p>
            <a:pPr algn="l"/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Overview</a:t>
            </a:r>
          </a:p>
        </p:txBody>
      </p:sp>
      <p:pic>
        <p:nvPicPr>
          <p:cNvPr id="9" name="Picture 5" descr="msuvert">
            <a:extLst>
              <a:ext uri="{FF2B5EF4-FFF2-40B4-BE49-F238E27FC236}">
                <a16:creationId xmlns:a16="http://schemas.microsoft.com/office/drawing/2014/main" id="{E40DA3A2-D849-4CCB-825C-4D25B7EC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580" y="204042"/>
            <a:ext cx="1295221" cy="78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A bucket">
            <a:extLst>
              <a:ext uri="{FF2B5EF4-FFF2-40B4-BE49-F238E27FC236}">
                <a16:creationId xmlns:a16="http://schemas.microsoft.com/office/drawing/2014/main" id="{1226144F-6ACF-4437-8CD8-020890005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200" y="1144588"/>
            <a:ext cx="3721096" cy="3721096"/>
          </a:xfrm>
          <a:prstGeom prst="rect">
            <a:avLst/>
          </a:prstGeom>
        </p:spPr>
      </p:pic>
      <p:pic>
        <p:nvPicPr>
          <p:cNvPr id="10" name="Graphic 9" descr="A bucket">
            <a:extLst>
              <a:ext uri="{FF2B5EF4-FFF2-40B4-BE49-F238E27FC236}">
                <a16:creationId xmlns:a16="http://schemas.microsoft.com/office/drawing/2014/main" id="{3180D474-C0A8-4CA4-BB8F-6FC83CE48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452" y="1144588"/>
            <a:ext cx="3721096" cy="3721096"/>
          </a:xfrm>
          <a:prstGeom prst="rect">
            <a:avLst/>
          </a:prstGeom>
        </p:spPr>
      </p:pic>
      <p:pic>
        <p:nvPicPr>
          <p:cNvPr id="11" name="Graphic 10" descr="A bucket">
            <a:extLst>
              <a:ext uri="{FF2B5EF4-FFF2-40B4-BE49-F238E27FC236}">
                <a16:creationId xmlns:a16="http://schemas.microsoft.com/office/drawing/2014/main" id="{740DE2FB-2605-4FA7-9B43-C1B8124795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27407" t="6103" r="21745" b="-4394"/>
          <a:stretch/>
        </p:blipFill>
        <p:spPr>
          <a:xfrm>
            <a:off x="6108692" y="1437475"/>
            <a:ext cx="3931920" cy="3657600"/>
          </a:xfrm>
          <a:prstGeom prst="rect">
            <a:avLst/>
          </a:prstGeom>
        </p:spPr>
      </p:pic>
      <p:pic>
        <p:nvPicPr>
          <p:cNvPr id="12" name="Graphic 11" descr="A bucket">
            <a:extLst>
              <a:ext uri="{FF2B5EF4-FFF2-40B4-BE49-F238E27FC236}">
                <a16:creationId xmlns:a16="http://schemas.microsoft.com/office/drawing/2014/main" id="{1F5B616A-05AE-4D48-A17D-FE2419E6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608" y="3388419"/>
            <a:ext cx="3721096" cy="3721096"/>
          </a:xfrm>
          <a:prstGeom prst="rect">
            <a:avLst/>
          </a:prstGeom>
        </p:spPr>
      </p:pic>
      <p:pic>
        <p:nvPicPr>
          <p:cNvPr id="13" name="Graphic 12" descr="A bucket">
            <a:extLst>
              <a:ext uri="{FF2B5EF4-FFF2-40B4-BE49-F238E27FC236}">
                <a16:creationId xmlns:a16="http://schemas.microsoft.com/office/drawing/2014/main" id="{1A61BCC3-0F75-40AA-9BBE-7B5914ACD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2948" y="3459160"/>
            <a:ext cx="3721096" cy="372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35380-CA6B-4BB2-9974-DBF826618559}"/>
              </a:ext>
            </a:extLst>
          </p:cNvPr>
          <p:cNvSpPr txBox="1"/>
          <p:nvPr/>
        </p:nvSpPr>
        <p:spPr>
          <a:xfrm>
            <a:off x="2540008" y="3005137"/>
            <a:ext cx="105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Tuition and State Funds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5EC73-0225-4FBE-AF67-11B42FA5197A}"/>
              </a:ext>
            </a:extLst>
          </p:cNvPr>
          <p:cNvSpPr txBox="1"/>
          <p:nvPr/>
        </p:nvSpPr>
        <p:spPr>
          <a:xfrm>
            <a:off x="5581644" y="3005135"/>
            <a:ext cx="10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Room and 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04086-8897-4554-B2FC-23B686DBB4F6}"/>
              </a:ext>
            </a:extLst>
          </p:cNvPr>
          <p:cNvSpPr txBox="1"/>
          <p:nvPr/>
        </p:nvSpPr>
        <p:spPr>
          <a:xfrm>
            <a:off x="8489948" y="2789872"/>
            <a:ext cx="105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Ticket Sales, Testing </a:t>
            </a:r>
            <a:r>
              <a:rPr lang="en-US" err="1">
                <a:solidFill>
                  <a:schemeClr val="bg1"/>
                </a:solidFill>
              </a:rPr>
              <a:t>Svcs</a:t>
            </a:r>
            <a:r>
              <a:rPr lang="en-US">
                <a:solidFill>
                  <a:schemeClr val="bg1"/>
                </a:solidFill>
              </a:rPr>
              <a:t>, Fees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9A9E8-F932-4088-924D-441BAD31B0F3}"/>
              </a:ext>
            </a:extLst>
          </p:cNvPr>
          <p:cNvSpPr txBox="1"/>
          <p:nvPr/>
        </p:nvSpPr>
        <p:spPr>
          <a:xfrm>
            <a:off x="4102096" y="5161925"/>
            <a:ext cx="105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Grants and Donors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6A7B09-9544-486E-BE8B-601E4A18E558}"/>
              </a:ext>
            </a:extLst>
          </p:cNvPr>
          <p:cNvSpPr txBox="1"/>
          <p:nvPr/>
        </p:nvSpPr>
        <p:spPr>
          <a:xfrm>
            <a:off x="7176760" y="5206009"/>
            <a:ext cx="105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Capital Project, </a:t>
            </a:r>
            <a:r>
              <a:rPr lang="en-US" err="1">
                <a:solidFill>
                  <a:schemeClr val="bg1"/>
                </a:solidFill>
              </a:rPr>
              <a:t>Mand</a:t>
            </a:r>
            <a:r>
              <a:rPr lang="en-US">
                <a:solidFill>
                  <a:schemeClr val="bg1"/>
                </a:solidFill>
              </a:rPr>
              <a:t> Fees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8BC4E0-819B-4B77-BCA9-2E0B87FDC1D1}"/>
              </a:ext>
            </a:extLst>
          </p:cNvPr>
          <p:cNvSpPr txBox="1"/>
          <p:nvPr/>
        </p:nvSpPr>
        <p:spPr>
          <a:xfrm>
            <a:off x="2362200" y="2057401"/>
            <a:ext cx="137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Current Unrestricted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DE0A7-E5AF-4446-9E73-5BF120D2D772}"/>
              </a:ext>
            </a:extLst>
          </p:cNvPr>
          <p:cNvSpPr txBox="1"/>
          <p:nvPr/>
        </p:nvSpPr>
        <p:spPr>
          <a:xfrm>
            <a:off x="5378452" y="2286000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Auxiliary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1DFC2-9054-4243-8532-45654BF2EDD7}"/>
              </a:ext>
            </a:extLst>
          </p:cNvPr>
          <p:cNvSpPr txBox="1"/>
          <p:nvPr/>
        </p:nvSpPr>
        <p:spPr>
          <a:xfrm>
            <a:off x="8320089" y="2286347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Designated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9C0B4-2CEE-412C-8A43-D6344EAC2AB3}"/>
              </a:ext>
            </a:extLst>
          </p:cNvPr>
          <p:cNvSpPr txBox="1"/>
          <p:nvPr/>
        </p:nvSpPr>
        <p:spPr>
          <a:xfrm>
            <a:off x="3973519" y="4578172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Restricted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E7EF4-F939-4120-A9BA-EB9CA29F4744}"/>
              </a:ext>
            </a:extLst>
          </p:cNvPr>
          <p:cNvSpPr txBox="1"/>
          <p:nvPr/>
        </p:nvSpPr>
        <p:spPr>
          <a:xfrm>
            <a:off x="6985016" y="4579563"/>
            <a:ext cx="137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85371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Welcome to Faculty Senate! </vt:lpstr>
      <vt:lpstr>Gentle Reminders</vt:lpstr>
      <vt:lpstr>Approval of FS Minutes from August 30, 2023</vt:lpstr>
      <vt:lpstr>FYI Items</vt:lpstr>
      <vt:lpstr>FYI Items</vt:lpstr>
      <vt:lpstr>Information Updates</vt:lpstr>
      <vt:lpstr>FY24 Operating Budget Snapshot</vt:lpstr>
      <vt:lpstr>Presentation Overview</vt:lpstr>
      <vt:lpstr>Fund Overview</vt:lpstr>
      <vt:lpstr>MSU and Agencies Total Revenue FY23 Actual</vt:lpstr>
      <vt:lpstr>MSU Net Current Unrestricted 5-year Revenue Key Metrics</vt:lpstr>
      <vt:lpstr>MSU Net Current Unrestricted 5-year Historical Metrics</vt:lpstr>
      <vt:lpstr>MSU Discounts and Enrollment 5-year Historical</vt:lpstr>
      <vt:lpstr>Questions</vt:lpstr>
      <vt:lpstr>PowerPoint Presentation</vt:lpstr>
      <vt:lpstr>Undergraduate Courses and Programs </vt:lpstr>
      <vt:lpstr>Undergraduate Courses and Programs </vt:lpstr>
      <vt:lpstr>Senate Open Discussion</vt:lpstr>
      <vt:lpstr>Public Comment</vt:lpstr>
      <vt:lpstr>Do I have a motion to adjourn?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revision>1</cp:revision>
  <dcterms:created xsi:type="dcterms:W3CDTF">2021-06-17T21:21:29Z</dcterms:created>
  <dcterms:modified xsi:type="dcterms:W3CDTF">2023-09-27T21:01:42Z</dcterms:modified>
</cp:coreProperties>
</file>