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257" r:id="rId2"/>
    <p:sldId id="258" r:id="rId3"/>
    <p:sldId id="271" r:id="rId4"/>
    <p:sldId id="312" r:id="rId5"/>
    <p:sldId id="272" r:id="rId6"/>
    <p:sldId id="273" r:id="rId7"/>
    <p:sldId id="319" r:id="rId8"/>
    <p:sldId id="274" r:id="rId9"/>
    <p:sldId id="275" r:id="rId10"/>
    <p:sldId id="305" r:id="rId11"/>
    <p:sldId id="259" r:id="rId12"/>
    <p:sldId id="260" r:id="rId13"/>
    <p:sldId id="313" r:id="rId14"/>
    <p:sldId id="276" r:id="rId15"/>
    <p:sldId id="320" r:id="rId16"/>
    <p:sldId id="277" r:id="rId17"/>
    <p:sldId id="278" r:id="rId18"/>
    <p:sldId id="306" r:id="rId19"/>
    <p:sldId id="261" r:id="rId20"/>
    <p:sldId id="262" r:id="rId21"/>
    <p:sldId id="280" r:id="rId22"/>
    <p:sldId id="314" r:id="rId23"/>
    <p:sldId id="279" r:id="rId24"/>
    <p:sldId id="321" r:id="rId25"/>
    <p:sldId id="281" r:id="rId26"/>
    <p:sldId id="282" r:id="rId27"/>
    <p:sldId id="296" r:id="rId28"/>
    <p:sldId id="307" r:id="rId29"/>
    <p:sldId id="266" r:id="rId30"/>
    <p:sldId id="267" r:id="rId31"/>
    <p:sldId id="315" r:id="rId32"/>
    <p:sldId id="322" r:id="rId33"/>
    <p:sldId id="283" r:id="rId34"/>
    <p:sldId id="284" r:id="rId35"/>
    <p:sldId id="285" r:id="rId36"/>
    <p:sldId id="295" r:id="rId37"/>
    <p:sldId id="308" r:id="rId38"/>
    <p:sldId id="265" r:id="rId39"/>
    <p:sldId id="268" r:id="rId40"/>
    <p:sldId id="286" r:id="rId41"/>
    <p:sldId id="303" r:id="rId42"/>
    <p:sldId id="316" r:id="rId43"/>
    <p:sldId id="287" r:id="rId44"/>
    <p:sldId id="323" r:id="rId45"/>
    <p:sldId id="288" r:id="rId46"/>
    <p:sldId id="294" r:id="rId47"/>
    <p:sldId id="289" r:id="rId48"/>
    <p:sldId id="309" r:id="rId49"/>
    <p:sldId id="264" r:id="rId50"/>
    <p:sldId id="269" r:id="rId51"/>
    <p:sldId id="317" r:id="rId52"/>
    <p:sldId id="324" r:id="rId53"/>
    <p:sldId id="290" r:id="rId54"/>
    <p:sldId id="291" r:id="rId55"/>
    <p:sldId id="292" r:id="rId56"/>
    <p:sldId id="293" r:id="rId57"/>
    <p:sldId id="310" r:id="rId58"/>
    <p:sldId id="263" r:id="rId59"/>
    <p:sldId id="270" r:id="rId60"/>
    <p:sldId id="297" r:id="rId61"/>
    <p:sldId id="318" r:id="rId62"/>
    <p:sldId id="325" r:id="rId63"/>
    <p:sldId id="298" r:id="rId64"/>
    <p:sldId id="299" r:id="rId65"/>
    <p:sldId id="300" r:id="rId66"/>
    <p:sldId id="301" r:id="rId67"/>
    <p:sldId id="311" r:id="rId68"/>
  </p:sldIdLst>
  <p:sldSz cx="6858000" cy="51435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3783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12" autoAdjust="0"/>
    <p:restoredTop sz="94660"/>
  </p:normalViewPr>
  <p:slideViewPr>
    <p:cSldViewPr>
      <p:cViewPr varScale="1">
        <p:scale>
          <a:sx n="81" d="100"/>
          <a:sy n="81" d="100"/>
        </p:scale>
        <p:origin x="720" y="32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684C47-BFA9-446E-84EB-3B0076746E56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E4B54-FD9F-4768-A8F3-1AEA11E01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788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7820"/>
            <a:ext cx="58293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D004B-BB0D-44AE-9922-D3E053668E39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06836-E348-478D-91AF-472287C37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191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/>
            </a:lvl1pPr>
            <a:lvl2pPr>
              <a:defRPr sz="26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D004B-BB0D-44AE-9922-D3E053668E39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06836-E348-478D-91AF-472287C37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21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D004B-BB0D-44AE-9922-D3E053668E39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06836-E348-478D-91AF-472287C37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893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youtube.com/c/DigitalLogicProgramming_LaMeres" TargetMode="Externa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neodem.wp.horizon.ac.uk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youtube.com/c/DigitalLogicProgramming_LaMeres" TargetMode="Externa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neodem.wp.horizon.ac.uk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youtube.com/c/DigitalLogicProgramming_LaMeres" TargetMode="External"/><Relationship Id="rId4" Type="http://schemas.openxmlformats.org/officeDocument/2006/relationships/image" Target="../media/image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neodem.wp.horizon.ac.uk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youtube.com/c/DigitalLogicProgramming_LaMeres" TargetMode="External"/><Relationship Id="rId4" Type="http://schemas.openxmlformats.org/officeDocument/2006/relationships/image" Target="../media/image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neodem.wp.horizon.ac.uk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neodem.wp.horizon.ac.uk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youtube.com/c/DigitalLogicProgramming_LaMeres" TargetMode="External"/><Relationship Id="rId4" Type="http://schemas.openxmlformats.org/officeDocument/2006/relationships/image" Target="../media/image8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neodem.wp.horizon.ac.uk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neodem.wp.horizon.ac.uk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youtube.com/c/DigitalLogicProgramming_LaMeres" TargetMode="External"/><Relationship Id="rId4" Type="http://schemas.openxmlformats.org/officeDocument/2006/relationships/image" Target="../media/image8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neodem.wp.horizon.ac.uk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neodem.wp.horizon.ac.uk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youtube.com/c/DigitalLogicProgramming_LaMeres" TargetMode="Externa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eodem.wp.horizon.ac.uk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705350"/>
            <a:ext cx="6858000" cy="438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4739640"/>
            <a:ext cx="2590800" cy="331469"/>
          </a:xfrm>
        </p:spPr>
        <p:txBody>
          <a:bodyPr>
            <a:normAutofit lnSpcReduction="10000"/>
          </a:bodyPr>
          <a:lstStyle/>
          <a:p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Brock J. </a:t>
            </a:r>
            <a:r>
              <a:rPr lang="en-US" sz="1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LaMeres</a:t>
            </a:r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Ph.D.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971550"/>
            <a:ext cx="6629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6: Data Movement Instructions</a:t>
            </a:r>
          </a:p>
          <a:p>
            <a:pPr algn="ctr"/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819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807719"/>
          </a:xfrm>
        </p:spPr>
        <p:txBody>
          <a:bodyPr anchor="ctr">
            <a:normAutofit/>
          </a:bodyPr>
          <a:lstStyle/>
          <a:p>
            <a:r>
              <a:rPr lang="en-US" sz="22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Embedded Systems Design</a:t>
            </a:r>
            <a:endParaRPr lang="en-US" sz="2400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04798" y="1353177"/>
            <a:ext cx="6400801" cy="331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/>
            <a:r>
              <a:rPr lang="en-US" sz="16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6.1	The MOV Instruction with Register Mode (RN) Addressing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C43E69B-34D5-4139-AFC9-318D52DC51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7" r="43030" b="39259"/>
          <a:stretch/>
        </p:blipFill>
        <p:spPr>
          <a:xfrm>
            <a:off x="4953000" y="2952750"/>
            <a:ext cx="1219200" cy="161249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06A4C2F-6A7E-4713-B4C6-DD6C005B18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7" r="43030" b="39259"/>
          <a:stretch/>
        </p:blipFill>
        <p:spPr>
          <a:xfrm>
            <a:off x="4953000" y="2952750"/>
            <a:ext cx="1219200" cy="1612490"/>
          </a:xfrm>
          <a:prstGeom prst="rect">
            <a:avLst/>
          </a:prstGeom>
        </p:spPr>
      </p:pic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2707AE9D-F89D-4318-B290-FB1CA5CC7B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808928"/>
            <a:ext cx="1937664" cy="271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299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705350"/>
            <a:ext cx="6858000" cy="438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4739640"/>
            <a:ext cx="2590800" cy="331469"/>
          </a:xfrm>
        </p:spPr>
        <p:txBody>
          <a:bodyPr>
            <a:normAutofit lnSpcReduction="10000"/>
          </a:bodyPr>
          <a:lstStyle/>
          <a:p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Brock J. </a:t>
            </a:r>
            <a:r>
              <a:rPr lang="en-US" sz="1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LaMeres</a:t>
            </a:r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Ph.D.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971550"/>
            <a:ext cx="6629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6: Data Movement Instructions</a:t>
            </a:r>
          </a:p>
          <a:p>
            <a:pPr algn="ctr"/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819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807719"/>
          </a:xfrm>
        </p:spPr>
        <p:txBody>
          <a:bodyPr anchor="ctr">
            <a:normAutofit/>
          </a:bodyPr>
          <a:lstStyle/>
          <a:p>
            <a:r>
              <a:rPr lang="en-US" sz="22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Embedded Systems Design</a:t>
            </a:r>
            <a:endParaRPr lang="en-US" sz="2400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04798" y="1353177"/>
            <a:ext cx="6400801" cy="331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/>
            <a:r>
              <a:rPr lang="en-US" sz="16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6.1	The MOV Instruction with Register Mode (RN) Addressing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06A4C2F-6A7E-4713-B4C6-DD6C005B18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7" r="43030" b="39259"/>
          <a:stretch/>
        </p:blipFill>
        <p:spPr>
          <a:xfrm>
            <a:off x="4354452" y="2909664"/>
            <a:ext cx="1219200" cy="1612490"/>
          </a:xfrm>
          <a:prstGeom prst="rect">
            <a:avLst/>
          </a:prstGeom>
        </p:spPr>
      </p:pic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2707AE9D-F89D-4318-B290-FB1CA5CC7B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21" y="1815063"/>
            <a:ext cx="1937664" cy="2710855"/>
          </a:xfrm>
          <a:prstGeom prst="rect">
            <a:avLst/>
          </a:prstGeom>
        </p:spPr>
      </p:pic>
      <p:pic>
        <p:nvPicPr>
          <p:cNvPr id="14" name="Picture 2" descr="Subscribe to Dr. LaMeres' YouTube Channel">
            <a:extLst>
              <a:ext uri="{FF2B5EF4-FFF2-40B4-BE49-F238E27FC236}">
                <a16:creationId xmlns:a16="http://schemas.microsoft.com/office/drawing/2014/main" id="{D73BAE8D-6DCD-4A78-8342-878EB11BF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815063"/>
            <a:ext cx="2209800" cy="62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28DB45E-D19B-480D-984D-C7760EF8B657}"/>
              </a:ext>
            </a:extLst>
          </p:cNvPr>
          <p:cNvSpPr txBox="1"/>
          <p:nvPr/>
        </p:nvSpPr>
        <p:spPr>
          <a:xfrm>
            <a:off x="3059052" y="2534921"/>
            <a:ext cx="381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5"/>
              </a:rPr>
              <a:t>www.youtube.com/c/DigitalLogicProgramming_LaMeres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3974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705350"/>
            <a:ext cx="6858000" cy="438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4739640"/>
            <a:ext cx="2590800" cy="331469"/>
          </a:xfrm>
        </p:spPr>
        <p:txBody>
          <a:bodyPr>
            <a:normAutofit lnSpcReduction="10000"/>
          </a:bodyPr>
          <a:lstStyle/>
          <a:p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Brock J. </a:t>
            </a:r>
            <a:r>
              <a:rPr lang="en-US" sz="1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LaMeres</a:t>
            </a:r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Ph.D.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971550"/>
            <a:ext cx="6629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6: Data Movement Instructions</a:t>
            </a:r>
          </a:p>
          <a:p>
            <a:pPr algn="ctr"/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819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807719"/>
          </a:xfrm>
        </p:spPr>
        <p:txBody>
          <a:bodyPr anchor="ctr">
            <a:normAutofit/>
          </a:bodyPr>
          <a:lstStyle/>
          <a:p>
            <a:r>
              <a:rPr lang="en-US" sz="22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Embedded Systems Design</a:t>
            </a:r>
            <a:endParaRPr lang="en-US" sz="2400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04798" y="1353177"/>
            <a:ext cx="6400801" cy="5502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/>
            <a:r>
              <a:rPr lang="en-US" sz="16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6.2	The MOV Instruction with Immediate Mode (#N) Addressing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FF11798-F6C0-410F-B9D1-183B9CA40E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7" r="43030" b="39259"/>
          <a:stretch/>
        </p:blipFill>
        <p:spPr>
          <a:xfrm>
            <a:off x="4354452" y="2909664"/>
            <a:ext cx="1219200" cy="1612490"/>
          </a:xfrm>
          <a:prstGeom prst="rect">
            <a:avLst/>
          </a:prstGeom>
        </p:spPr>
      </p:pic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FC64392A-9904-4FE6-A285-2F1DD3BF2A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21" y="1815063"/>
            <a:ext cx="1937664" cy="271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297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4857750"/>
            <a:ext cx="41148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6.2     The MOV Instruction with Immediate Mode (#N) Addressing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MOV Instruction with Immediate Mode (#N) Addressing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6: Data Movement Instructions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90500" y="895155"/>
            <a:ext cx="6667500" cy="3962594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Immediate Mode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the operand for the </a:t>
            </a:r>
            <a:r>
              <a:rPr lang="en-US" sz="1600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src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 numeric constant.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placed in front of the number to indicate it is to be used as a constant.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Immediate mode cannot be used for the </a:t>
            </a:r>
            <a:r>
              <a:rPr lang="en-US" sz="1600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dst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it is only valid for the </a:t>
            </a:r>
            <a:r>
              <a:rPr lang="en-US" sz="1600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src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field.</a:t>
            </a:r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9A66DD40-F6D2-4390-B777-F2AFACDD73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571750"/>
            <a:ext cx="5599430" cy="219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775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4857750"/>
            <a:ext cx="41910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6.7     The MOV Instruction with Indexed Mode (X(RN)) Addressing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" y="492887"/>
            <a:ext cx="6858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Addressing Mode Usage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6: Data Movement Instructions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D01F6E8-DF32-4ECD-9ABB-F9DD120354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35478"/>
            <a:ext cx="6450258" cy="391622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8F5C61D-6AFA-4597-BDC9-F898C85B581A}"/>
              </a:ext>
            </a:extLst>
          </p:cNvPr>
          <p:cNvSpPr/>
          <p:nvPr/>
        </p:nvSpPr>
        <p:spPr>
          <a:xfrm>
            <a:off x="381000" y="1733550"/>
            <a:ext cx="6172200" cy="304800"/>
          </a:xfrm>
          <a:prstGeom prst="rect">
            <a:avLst/>
          </a:prstGeom>
          <a:solidFill>
            <a:srgbClr val="FFFF00">
              <a:alpha val="1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284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4857750"/>
            <a:ext cx="41148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6.2     The MOV Instruction with Immediate Mode (#N) Addressing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Immediate Mode (#N) Addressing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6: Data Movement Instructions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90500" y="895155"/>
            <a:ext cx="6667500" cy="396259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move some constants into the CPU registers.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We’ll experiment with providing the values in different formats.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We’ll watch the data move using the debugger.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FC556D-4BF8-4BC2-9843-D32B5E2FF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75" y="2259768"/>
            <a:ext cx="6233788" cy="192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455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4857750"/>
            <a:ext cx="41148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6.2     The MOV Instruction with Immediate Mode (#N) Addressing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Immediate Mode (#N) Addressing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6: Data Movement Instructions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90500" y="895155"/>
            <a:ext cx="6667500" cy="396259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1: Create a new Empty Assembly-only CCS project titled: </a:t>
            </a: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Asm_AddrMode2_Immediate</a:t>
            </a: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2: Type the following code into the main.asm file where the comments say “Main loop here”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FC556D-4BF8-4BC2-9843-D32B5E2FF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571750"/>
            <a:ext cx="6233788" cy="192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677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4857750"/>
            <a:ext cx="41148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6.2     The MOV Instruction with Immediate Mode (#N) Addressing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Immediate Mode (#N) Addressing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6: Data Movement Instructions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90500" y="895155"/>
            <a:ext cx="6667500" cy="396259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3: Debug your program. Correct any errors until your program is successfully downloaded.</a:t>
            </a: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4: Set a breakpoint before the first instruction </a:t>
            </a:r>
          </a:p>
          <a:p>
            <a:pPr algn="l"/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mov.w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#1234h, R4</a:t>
            </a: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5: Open the register viewer and expand the Core Registers item to see the CPU registers.</a:t>
            </a: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6: Run your program to the breakpoint.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35B229-7329-4DEE-BEB6-4548EB8B58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6958"/>
            <a:ext cx="6858000" cy="108079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4F653AB-739D-4317-8CF2-0120535C08FC}"/>
              </a:ext>
            </a:extLst>
          </p:cNvPr>
          <p:cNvSpPr/>
          <p:nvPr/>
        </p:nvSpPr>
        <p:spPr>
          <a:xfrm>
            <a:off x="4081941" y="3776957"/>
            <a:ext cx="278954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  <a:r>
              <a:rPr lang="en-US" sz="9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https://neodem.wp.horizon.ac.uk/</a:t>
            </a:r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4720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4857750"/>
            <a:ext cx="41148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6.2     The MOV Instruction with Immediate Mode (#N) Addressing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Immediate Mode (#N) Addressing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6: Data Movement Instructions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90500" y="895155"/>
            <a:ext cx="6667500" cy="396259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7: Step your program and observe the constants appear in each register.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396949-8566-4AB8-B599-6FD0AB90AE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7" y="1733550"/>
            <a:ext cx="6566143" cy="250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670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705350"/>
            <a:ext cx="6858000" cy="438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4739640"/>
            <a:ext cx="2590800" cy="331469"/>
          </a:xfrm>
        </p:spPr>
        <p:txBody>
          <a:bodyPr>
            <a:normAutofit lnSpcReduction="10000"/>
          </a:bodyPr>
          <a:lstStyle/>
          <a:p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Brock J. </a:t>
            </a:r>
            <a:r>
              <a:rPr lang="en-US" sz="1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LaMeres</a:t>
            </a:r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Ph.D.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971550"/>
            <a:ext cx="6629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6: Data Movement Instructions</a:t>
            </a:r>
          </a:p>
          <a:p>
            <a:pPr algn="ctr"/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819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807719"/>
          </a:xfrm>
        </p:spPr>
        <p:txBody>
          <a:bodyPr anchor="ctr">
            <a:normAutofit/>
          </a:bodyPr>
          <a:lstStyle/>
          <a:p>
            <a:r>
              <a:rPr lang="en-US" sz="22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Embedded Systems Design</a:t>
            </a:r>
            <a:endParaRPr lang="en-US" sz="2400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04798" y="1353177"/>
            <a:ext cx="6400801" cy="5502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/>
            <a:r>
              <a:rPr lang="en-US" sz="16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6.2	The MOV Instruction with Immediate Mode (#N) Addressing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FF11798-F6C0-410F-B9D1-183B9CA40E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7" r="43030" b="39259"/>
          <a:stretch/>
        </p:blipFill>
        <p:spPr>
          <a:xfrm>
            <a:off x="4354452" y="2909664"/>
            <a:ext cx="1219200" cy="1612490"/>
          </a:xfrm>
          <a:prstGeom prst="rect">
            <a:avLst/>
          </a:prstGeom>
        </p:spPr>
      </p:pic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FC64392A-9904-4FE6-A285-2F1DD3BF2A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21" y="1815063"/>
            <a:ext cx="1937664" cy="2710855"/>
          </a:xfrm>
          <a:prstGeom prst="rect">
            <a:avLst/>
          </a:prstGeom>
        </p:spPr>
      </p:pic>
      <p:pic>
        <p:nvPicPr>
          <p:cNvPr id="19" name="Picture 2" descr="Subscribe to Dr. LaMeres' YouTube Channel">
            <a:extLst>
              <a:ext uri="{FF2B5EF4-FFF2-40B4-BE49-F238E27FC236}">
                <a16:creationId xmlns:a16="http://schemas.microsoft.com/office/drawing/2014/main" id="{61B5CBA8-1349-4BAB-9CF4-E839379EC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815063"/>
            <a:ext cx="2209800" cy="62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7650100-1ED4-4DEB-B9E7-368CB86F3037}"/>
              </a:ext>
            </a:extLst>
          </p:cNvPr>
          <p:cNvSpPr txBox="1"/>
          <p:nvPr/>
        </p:nvSpPr>
        <p:spPr>
          <a:xfrm>
            <a:off x="3059052" y="2534921"/>
            <a:ext cx="381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5"/>
              </a:rPr>
              <a:t>www.youtube.com/c/DigitalLogicProgramming_LaMeres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9732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705350"/>
            <a:ext cx="6858000" cy="438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4739640"/>
            <a:ext cx="2590800" cy="331469"/>
          </a:xfrm>
        </p:spPr>
        <p:txBody>
          <a:bodyPr>
            <a:normAutofit lnSpcReduction="10000"/>
          </a:bodyPr>
          <a:lstStyle/>
          <a:p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Brock J. </a:t>
            </a:r>
            <a:r>
              <a:rPr lang="en-US" sz="1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LaMeres</a:t>
            </a:r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Ph.D.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971550"/>
            <a:ext cx="6629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6: Data Movement Instructions</a:t>
            </a:r>
          </a:p>
          <a:p>
            <a:pPr algn="ctr"/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819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807719"/>
          </a:xfrm>
        </p:spPr>
        <p:txBody>
          <a:bodyPr anchor="ctr">
            <a:normAutofit/>
          </a:bodyPr>
          <a:lstStyle/>
          <a:p>
            <a:r>
              <a:rPr lang="en-US" sz="22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Embedded Systems Design</a:t>
            </a:r>
            <a:endParaRPr lang="en-US" sz="2400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04798" y="1353177"/>
            <a:ext cx="6477001" cy="331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/>
            <a:r>
              <a:rPr lang="en-US" sz="16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6.3	The MOV Instruction with Absolute Mode (&amp;) Addressing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A85184E-449B-4FF2-9E95-115DFB91A8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7" r="43030" b="39259"/>
          <a:stretch/>
        </p:blipFill>
        <p:spPr>
          <a:xfrm>
            <a:off x="4354452" y="2909664"/>
            <a:ext cx="1219200" cy="1612490"/>
          </a:xfrm>
          <a:prstGeom prst="rect">
            <a:avLst/>
          </a:prstGeom>
        </p:spPr>
      </p:pic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6DA0550D-A264-4484-BA10-FCFF1F999A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21" y="1815063"/>
            <a:ext cx="1937664" cy="271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031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4857750"/>
            <a:ext cx="41148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6.1     The MOV Instruction with Register Mode (RN) Addressing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MOV Instruction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6: Data Movement Instructions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90500" y="895155"/>
            <a:ext cx="6667500" cy="3962594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mnemonic; the primary instruction to copy information within the computer system.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src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the location of where the information is to be copied 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dst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the location of where the information is to be copied 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src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dst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 either be CPU registers or locations in memory.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110D69BF-4DF4-4BF1-B1D8-5474823376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571750"/>
            <a:ext cx="5599430" cy="219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7609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400" y="4857750"/>
            <a:ext cx="40386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6.3     The MOV Instruction with Absolute Mode (&amp;) Addressing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MOV Instruction with Absolute Mode (&amp;) Addressing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6: Data Movement Instructions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C9C6FD43-A72E-4269-AFA4-90B5916EC040}"/>
              </a:ext>
            </a:extLst>
          </p:cNvPr>
          <p:cNvSpPr txBox="1">
            <a:spLocks/>
          </p:cNvSpPr>
          <p:nvPr/>
        </p:nvSpPr>
        <p:spPr>
          <a:xfrm>
            <a:off x="190500" y="895155"/>
            <a:ext cx="6667500" cy="3962594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Absolute Mode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the </a:t>
            </a:r>
            <a:r>
              <a:rPr lang="en-US" sz="1600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src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and/or </a:t>
            </a:r>
            <a:r>
              <a:rPr lang="en-US" sz="1600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dst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 16-bit address value.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term 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absolute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means that the address provided is the 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address to access and not a variable name or label.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denote absolute addressing, the value must be preceded by an 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 descr="A screenshot of a cell phone&#10;&#10;Description automatically generated">
            <a:extLst>
              <a:ext uri="{FF2B5EF4-FFF2-40B4-BE49-F238E27FC236}">
                <a16:creationId xmlns:a16="http://schemas.microsoft.com/office/drawing/2014/main" id="{213B9BA2-4055-4957-B039-F41C661CA3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819788"/>
            <a:ext cx="4968059" cy="195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890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400" y="4857750"/>
            <a:ext cx="40386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6.3     The MOV Instruction with Absolute Mode (&amp;) Addressing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MOV Instruction with Absolute Mode (&amp;) Addressing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6: Data Movement Instructions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C9C6FD43-A72E-4269-AFA4-90B5916EC040}"/>
              </a:ext>
            </a:extLst>
          </p:cNvPr>
          <p:cNvSpPr txBox="1">
            <a:spLocks/>
          </p:cNvSpPr>
          <p:nvPr/>
        </p:nvSpPr>
        <p:spPr>
          <a:xfrm>
            <a:off x="190500" y="895155"/>
            <a:ext cx="6667500" cy="3962594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Precede hex values that state with a letter with a “0.”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need to use the 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.data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directive to allocate some variable space in data memory.</a:t>
            </a:r>
          </a:p>
        </p:txBody>
      </p:sp>
      <p:pic>
        <p:nvPicPr>
          <p:cNvPr id="17" name="Picture 16" descr="A screenshot of a cell phone&#10;&#10;Description automatically generated">
            <a:extLst>
              <a:ext uri="{FF2B5EF4-FFF2-40B4-BE49-F238E27FC236}">
                <a16:creationId xmlns:a16="http://schemas.microsoft.com/office/drawing/2014/main" id="{213B9BA2-4055-4957-B039-F41C661CA3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819788"/>
            <a:ext cx="4968059" cy="195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3033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4857750"/>
            <a:ext cx="41910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6.7     The MOV Instruction with Indexed Mode (X(RN)) Addressing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" y="492887"/>
            <a:ext cx="6858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Addressing Mode Usage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6: Data Movement Instructions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D01F6E8-DF32-4ECD-9ABB-F9DD120354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35478"/>
            <a:ext cx="6450258" cy="391622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8F5C61D-6AFA-4597-BDC9-F898C85B581A}"/>
              </a:ext>
            </a:extLst>
          </p:cNvPr>
          <p:cNvSpPr/>
          <p:nvPr/>
        </p:nvSpPr>
        <p:spPr>
          <a:xfrm>
            <a:off x="381000" y="2038350"/>
            <a:ext cx="6172200" cy="457200"/>
          </a:xfrm>
          <a:prstGeom prst="rect">
            <a:avLst/>
          </a:prstGeom>
          <a:solidFill>
            <a:srgbClr val="FFFF00">
              <a:alpha val="1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9915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400" y="4857750"/>
            <a:ext cx="40386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6.3     The MOV Instruction with Absolute Mode (&amp;) Addressing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Absolute Mode (&amp;) Addressing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6: Data Movement Instructions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3FFC6C1-ED6A-4E8D-88B4-712991E17CF9}"/>
              </a:ext>
            </a:extLst>
          </p:cNvPr>
          <p:cNvSpPr txBox="1">
            <a:spLocks/>
          </p:cNvSpPr>
          <p:nvPr/>
        </p:nvSpPr>
        <p:spPr>
          <a:xfrm>
            <a:off x="190500" y="895155"/>
            <a:ext cx="6667500" cy="396259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define some constants in data memory.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also reserve some space in data memory.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We’ll then move the constant values from one address in memory to the reserved address using their absolute addresses.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We’ll watch the movement using the Memory Browser in the debugger.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93EDD2F-85C5-4AEC-9214-4BC6584E33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44" y="3028950"/>
            <a:ext cx="6628512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2194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400" y="4857750"/>
            <a:ext cx="40386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6.3     The MOV Instruction with Absolute Mode (&amp;) Addressing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Absolute Mode (&amp;) Addressing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6: Data Movement Instructions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3FFC6C1-ED6A-4E8D-88B4-712991E17CF9}"/>
              </a:ext>
            </a:extLst>
          </p:cNvPr>
          <p:cNvSpPr txBox="1">
            <a:spLocks/>
          </p:cNvSpPr>
          <p:nvPr/>
        </p:nvSpPr>
        <p:spPr>
          <a:xfrm>
            <a:off x="190500" y="895155"/>
            <a:ext cx="6667500" cy="396259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1: Create a new Empty Assembly-only CCS project titled: </a:t>
            </a: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Asm_AddrMode3_Absolute</a:t>
            </a: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2: We are going to create a main program and also initialize some space in memory that we can access. We will put that 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section directly after the main program code. Type the following code into the main.asm file where the comments say “Main loop here”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93EDD2F-85C5-4AEC-9214-4BC6584E33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44" y="3028950"/>
            <a:ext cx="6628512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7041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400" y="4857750"/>
            <a:ext cx="40386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6.3     The MOV Instruction with Absolute Mode (&amp;) Addressing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32657" y="492887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Absolute Mode (&amp;) Addressing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6: Data Movement Instructions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3FFC6C1-ED6A-4E8D-88B4-712991E17CF9}"/>
              </a:ext>
            </a:extLst>
          </p:cNvPr>
          <p:cNvSpPr txBox="1">
            <a:spLocks/>
          </p:cNvSpPr>
          <p:nvPr/>
        </p:nvSpPr>
        <p:spPr>
          <a:xfrm>
            <a:off x="190500" y="895155"/>
            <a:ext cx="6667500" cy="396259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E4E2DF-D855-4770-AAAC-F7144095A1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53082"/>
            <a:ext cx="6520543" cy="369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3986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400" y="4857750"/>
            <a:ext cx="40386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6.3     The MOV Instruction with Absolute Mode (&amp;) Addressing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32657" y="492887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Absolute Mode (&amp;) Addressing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6: Data Movement Instructions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3FFC6C1-ED6A-4E8D-88B4-712991E17CF9}"/>
              </a:ext>
            </a:extLst>
          </p:cNvPr>
          <p:cNvSpPr txBox="1">
            <a:spLocks/>
          </p:cNvSpPr>
          <p:nvPr/>
        </p:nvSpPr>
        <p:spPr>
          <a:xfrm>
            <a:off x="152400" y="895155"/>
            <a:ext cx="6705600" cy="396259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3: Debug your program. Fix errors as needed.</a:t>
            </a: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4: Set a breakpoint before the first instruction </a:t>
            </a: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mov.w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&amp;2000h, R4</a:t>
            </a: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5: Open the register viewer and memory browser. Inspect the memory starting at 2000h.</a:t>
            </a: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91C177-A6DD-4717-9F45-0C17D8D993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6958"/>
            <a:ext cx="6858000" cy="108079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3F6167F-9C56-47F6-932D-EBDF2C83121C}"/>
              </a:ext>
            </a:extLst>
          </p:cNvPr>
          <p:cNvSpPr/>
          <p:nvPr/>
        </p:nvSpPr>
        <p:spPr>
          <a:xfrm>
            <a:off x="4081941" y="3776957"/>
            <a:ext cx="278954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  <a:r>
              <a:rPr lang="en-US" sz="9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https://neodem.wp.horizon.ac.uk/</a:t>
            </a:r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639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400" y="4857750"/>
            <a:ext cx="40386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6.3     The MOV Instruction with Absolute Mode (&amp;) Addressing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32657" y="492887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Absolute Mode (&amp;) Addressing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6: Data Movement Instructions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3FFC6C1-ED6A-4E8D-88B4-712991E17CF9}"/>
              </a:ext>
            </a:extLst>
          </p:cNvPr>
          <p:cNvSpPr txBox="1">
            <a:spLocks/>
          </p:cNvSpPr>
          <p:nvPr/>
        </p:nvSpPr>
        <p:spPr>
          <a:xfrm>
            <a:off x="152400" y="895155"/>
            <a:ext cx="6705600" cy="396259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6: Run &amp; step your program while observing the registers and memory.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AE7A29-3EE4-4D2C-B72C-322481E87F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88" y="2343150"/>
            <a:ext cx="6628512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1566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705350"/>
            <a:ext cx="6858000" cy="438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4739640"/>
            <a:ext cx="2590800" cy="331469"/>
          </a:xfrm>
        </p:spPr>
        <p:txBody>
          <a:bodyPr>
            <a:normAutofit lnSpcReduction="10000"/>
          </a:bodyPr>
          <a:lstStyle/>
          <a:p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Brock J. </a:t>
            </a:r>
            <a:r>
              <a:rPr lang="en-US" sz="1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LaMeres</a:t>
            </a:r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Ph.D.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971550"/>
            <a:ext cx="6629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6: Data Movement Instructions</a:t>
            </a:r>
          </a:p>
          <a:p>
            <a:pPr algn="ctr"/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819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807719"/>
          </a:xfrm>
        </p:spPr>
        <p:txBody>
          <a:bodyPr anchor="ctr">
            <a:normAutofit/>
          </a:bodyPr>
          <a:lstStyle/>
          <a:p>
            <a:r>
              <a:rPr lang="en-US" sz="22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Embedded Systems Design</a:t>
            </a:r>
            <a:endParaRPr lang="en-US" sz="2400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04798" y="1353177"/>
            <a:ext cx="6477001" cy="331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/>
            <a:r>
              <a:rPr lang="en-US" sz="16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6.3	The MOV Instruction with Absolute Mode (&amp;) Addressing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-342900" y="4445783"/>
            <a:ext cx="2819400" cy="2924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A85184E-449B-4FF2-9E95-115DFB91A8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7" r="43030" b="39259"/>
          <a:stretch/>
        </p:blipFill>
        <p:spPr>
          <a:xfrm>
            <a:off x="4354452" y="2909664"/>
            <a:ext cx="1219200" cy="1612490"/>
          </a:xfrm>
          <a:prstGeom prst="rect">
            <a:avLst/>
          </a:prstGeom>
        </p:spPr>
      </p:pic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6DA0550D-A264-4484-BA10-FCFF1F999A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21" y="1815063"/>
            <a:ext cx="1937664" cy="2710855"/>
          </a:xfrm>
          <a:prstGeom prst="rect">
            <a:avLst/>
          </a:prstGeom>
        </p:spPr>
      </p:pic>
      <p:pic>
        <p:nvPicPr>
          <p:cNvPr id="19" name="Picture 2" descr="Subscribe to Dr. LaMeres' YouTube Channel">
            <a:extLst>
              <a:ext uri="{FF2B5EF4-FFF2-40B4-BE49-F238E27FC236}">
                <a16:creationId xmlns:a16="http://schemas.microsoft.com/office/drawing/2014/main" id="{5AC3B914-13CC-4DE0-904E-2734A812A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815063"/>
            <a:ext cx="2209800" cy="62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609EF82-BAD4-4AB0-A841-FC910BF34E73}"/>
              </a:ext>
            </a:extLst>
          </p:cNvPr>
          <p:cNvSpPr txBox="1"/>
          <p:nvPr/>
        </p:nvSpPr>
        <p:spPr>
          <a:xfrm>
            <a:off x="3059052" y="2534921"/>
            <a:ext cx="381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5"/>
              </a:rPr>
              <a:t>www.youtube.com/c/DigitalLogicProgramming_LaMeres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71563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705350"/>
            <a:ext cx="6858000" cy="438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4739640"/>
            <a:ext cx="2590800" cy="331469"/>
          </a:xfrm>
        </p:spPr>
        <p:txBody>
          <a:bodyPr>
            <a:normAutofit lnSpcReduction="10000"/>
          </a:bodyPr>
          <a:lstStyle/>
          <a:p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Brock J. </a:t>
            </a:r>
            <a:r>
              <a:rPr lang="en-US" sz="1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LaMeres</a:t>
            </a:r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Ph.D.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971550"/>
            <a:ext cx="6629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6: Data Movement Instructions</a:t>
            </a:r>
          </a:p>
          <a:p>
            <a:pPr algn="ctr"/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819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807719"/>
          </a:xfrm>
        </p:spPr>
        <p:txBody>
          <a:bodyPr anchor="ctr">
            <a:normAutofit/>
          </a:bodyPr>
          <a:lstStyle/>
          <a:p>
            <a:r>
              <a:rPr lang="en-US" sz="22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Embedded Systems Design</a:t>
            </a:r>
            <a:endParaRPr lang="en-US" sz="2400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04798" y="1353177"/>
            <a:ext cx="6400801" cy="331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/>
            <a:r>
              <a:rPr lang="en-US" sz="16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6.4	The MOV Instruction with Symbolic Mode Addressing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-342900" y="4445783"/>
            <a:ext cx="2819400" cy="2924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9A59D5B-46E5-4D46-B80A-4540DD4C9A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7" r="43030" b="39259"/>
          <a:stretch/>
        </p:blipFill>
        <p:spPr>
          <a:xfrm>
            <a:off x="4354452" y="2909664"/>
            <a:ext cx="1219200" cy="1612490"/>
          </a:xfrm>
          <a:prstGeom prst="rect">
            <a:avLst/>
          </a:prstGeom>
        </p:spPr>
      </p:pic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40549B76-F507-4C74-8CAF-64E2334747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21" y="1815063"/>
            <a:ext cx="1937664" cy="271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058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4857750"/>
            <a:ext cx="41148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6.1     The MOV Instruction with Register Mode (RN) Addressing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MOV Instruction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6: Data Movement Instructions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90500" y="895155"/>
            <a:ext cx="6438900" cy="396259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move instruction performs both 16-bit (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.w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and 8-bit (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.b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operations. If no extension is used, the instruction is assumed to be a 16-bit operation.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49A48ED5-F615-4C49-9566-A325A77801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571750"/>
            <a:ext cx="5599430" cy="219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1844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4857750"/>
            <a:ext cx="38100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6.4     The MOV Instruction with Symbolic Mode Addressing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MOV Instruction with Symbolic Mode Addressing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-24275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6: Data Movement Instructions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C5CEDE2-1BAA-42FD-9793-98ECC8A536DB}"/>
              </a:ext>
            </a:extLst>
          </p:cNvPr>
          <p:cNvSpPr txBox="1">
            <a:spLocks/>
          </p:cNvSpPr>
          <p:nvPr/>
        </p:nvSpPr>
        <p:spPr>
          <a:xfrm>
            <a:off x="212271" y="895155"/>
            <a:ext cx="6667500" cy="3962594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Symbolic Mode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allows the  use of address labels as operands.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symbolic mode, the address label is simply inserted in either the </a:t>
            </a:r>
            <a:r>
              <a:rPr lang="en-US" sz="1600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src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1600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dst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fields without any preceding indicator.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  assembler sees any non-numeric character in an operand, it treats it as an address label.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Supports labels for 16-bit addresses so it can only access memory between 0</a:t>
            </a:r>
            <a:r>
              <a:rPr lang="en-US" sz="16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65,535 or 0000h 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FFFFh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18FA95B-F72E-4B44-A2BC-0B913C3632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059274"/>
            <a:ext cx="4358459" cy="171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1237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4857750"/>
            <a:ext cx="41910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6.7     The MOV Instruction with Indexed Mode (X(RN)) Addressing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" y="492887"/>
            <a:ext cx="6858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Addressing Mode Usage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6: Data Movement Instructions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D01F6E8-DF32-4ECD-9ABB-F9DD120354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35478"/>
            <a:ext cx="6450258" cy="391622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8F5C61D-6AFA-4597-BDC9-F898C85B581A}"/>
              </a:ext>
            </a:extLst>
          </p:cNvPr>
          <p:cNvSpPr/>
          <p:nvPr/>
        </p:nvSpPr>
        <p:spPr>
          <a:xfrm>
            <a:off x="381000" y="2495550"/>
            <a:ext cx="6172200" cy="457200"/>
          </a:xfrm>
          <a:prstGeom prst="rect">
            <a:avLst/>
          </a:prstGeom>
          <a:solidFill>
            <a:srgbClr val="FFFF00">
              <a:alpha val="1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6882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400" y="4857750"/>
            <a:ext cx="40386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6.4     The MOV Instruction with Absolute Mode (&amp;) Addressing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Symbolic Mode (&amp;) Addressing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6: Data Movement Instructions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3FFC6C1-ED6A-4E8D-88B4-712991E17CF9}"/>
              </a:ext>
            </a:extLst>
          </p:cNvPr>
          <p:cNvSpPr txBox="1">
            <a:spLocks/>
          </p:cNvSpPr>
          <p:nvPr/>
        </p:nvSpPr>
        <p:spPr>
          <a:xfrm>
            <a:off x="190500" y="895155"/>
            <a:ext cx="6667500" cy="396259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define some constants in data memory with labels.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also reserve some space in data memory with labels.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We’ll then move the constant values from one address in memory to the reserved address using their labels.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We’ll watch the movement using the Memory Browser in the debugger.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93EDD2F-85C5-4AEC-9214-4BC6584E33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44" y="3028950"/>
            <a:ext cx="6628512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1835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4857750"/>
            <a:ext cx="38100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6.4     The MOV Instruction with Symbolic Mode Addressing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84466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Symbolic Mode Addressing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-24275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6: Data Movement Instructions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E34967F-027E-4556-AC19-BAE34011B910}"/>
              </a:ext>
            </a:extLst>
          </p:cNvPr>
          <p:cNvSpPr txBox="1">
            <a:spLocks/>
          </p:cNvSpPr>
          <p:nvPr/>
        </p:nvSpPr>
        <p:spPr>
          <a:xfrm>
            <a:off x="244928" y="895155"/>
            <a:ext cx="6667500" cy="396259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1: Create a new Empty Assembly-only CCS project titled: </a:t>
            </a: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Asm_AddrMode4_Symbolic</a:t>
            </a: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2: We are going to create a main program and also initialize some space in memory that we can access. We will put that 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section directly after the main program code. Type the following code into the main.asm file where the comments say “Main loop here”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9DA0E77-7446-40F8-A357-BF607A5F5A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952750"/>
            <a:ext cx="663812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9905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4857750"/>
            <a:ext cx="38100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6.4     The MOV Instruction with Symbolic Mode Addressing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32657" y="495458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Symbolic Mode Addressing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-24275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6: Data Movement Instructions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23E6CE-1A40-40CE-A5A2-47B93B6DE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48231"/>
            <a:ext cx="6444343" cy="369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0437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4857750"/>
            <a:ext cx="38100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6.4     The MOV Instruction with Symbolic Mode Addressing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32657" y="495458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Symbolic Mode Addressing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-24275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6: Data Movement Instructions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F9B0C06-609F-4E2C-9463-40D13E7FF762}"/>
              </a:ext>
            </a:extLst>
          </p:cNvPr>
          <p:cNvSpPr txBox="1">
            <a:spLocks/>
          </p:cNvSpPr>
          <p:nvPr/>
        </p:nvSpPr>
        <p:spPr>
          <a:xfrm>
            <a:off x="152400" y="895155"/>
            <a:ext cx="6705600" cy="396259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3: Debug your program. Fix errors as needed.</a:t>
            </a: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4: Set a breakpoint before the first instruction </a:t>
            </a: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mov.w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Const1, R4</a:t>
            </a: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5: Open the register viewer and memory browser. Inspect the memory starting at 2000h.</a:t>
            </a: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061A327-B8BF-4DED-A0A1-F5B14070D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6958"/>
            <a:ext cx="6858000" cy="108079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1865542-F528-427D-A5D0-6BC67286F6CF}"/>
              </a:ext>
            </a:extLst>
          </p:cNvPr>
          <p:cNvSpPr/>
          <p:nvPr/>
        </p:nvSpPr>
        <p:spPr>
          <a:xfrm>
            <a:off x="4081941" y="3776957"/>
            <a:ext cx="278954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  <a:r>
              <a:rPr lang="en-US" sz="9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https://neodem.wp.horizon.ac.uk/</a:t>
            </a:r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5040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4857750"/>
            <a:ext cx="38100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6.4     The MOV Instruction with Symbolic Mode Addressing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32657" y="495458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Symbolic Mode Addressing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-24275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6: Data Movement Instructions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F9B0C06-609F-4E2C-9463-40D13E7FF762}"/>
              </a:ext>
            </a:extLst>
          </p:cNvPr>
          <p:cNvSpPr txBox="1">
            <a:spLocks/>
          </p:cNvSpPr>
          <p:nvPr/>
        </p:nvSpPr>
        <p:spPr>
          <a:xfrm>
            <a:off x="152400" y="895155"/>
            <a:ext cx="6705600" cy="396259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6: Run &amp; step your program while observing the registers and memory.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A60B00-4E35-4241-912B-89C6BAD349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75" y="2190750"/>
            <a:ext cx="663812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6371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705350"/>
            <a:ext cx="6858000" cy="438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4739640"/>
            <a:ext cx="2590800" cy="331469"/>
          </a:xfrm>
        </p:spPr>
        <p:txBody>
          <a:bodyPr>
            <a:normAutofit lnSpcReduction="10000"/>
          </a:bodyPr>
          <a:lstStyle/>
          <a:p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Brock J. </a:t>
            </a:r>
            <a:r>
              <a:rPr lang="en-US" sz="1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LaMeres</a:t>
            </a:r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Ph.D.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971550"/>
            <a:ext cx="6629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6: Data Movement Instructions</a:t>
            </a:r>
          </a:p>
          <a:p>
            <a:pPr algn="ctr"/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819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807719"/>
          </a:xfrm>
        </p:spPr>
        <p:txBody>
          <a:bodyPr anchor="ctr">
            <a:normAutofit/>
          </a:bodyPr>
          <a:lstStyle/>
          <a:p>
            <a:r>
              <a:rPr lang="en-US" sz="22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Embedded Systems Design</a:t>
            </a:r>
            <a:endParaRPr lang="en-US" sz="2400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04798" y="1353177"/>
            <a:ext cx="6400801" cy="331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/>
            <a:r>
              <a:rPr lang="en-US" sz="16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6.4	The MOV Instruction with Symbolic Mode Addressing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-342900" y="4445783"/>
            <a:ext cx="2819400" cy="2924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9A59D5B-46E5-4D46-B80A-4540DD4C9A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7" r="43030" b="39259"/>
          <a:stretch/>
        </p:blipFill>
        <p:spPr>
          <a:xfrm>
            <a:off x="4354452" y="2909664"/>
            <a:ext cx="1219200" cy="1612490"/>
          </a:xfrm>
          <a:prstGeom prst="rect">
            <a:avLst/>
          </a:prstGeom>
        </p:spPr>
      </p:pic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40549B76-F507-4C74-8CAF-64E2334747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21" y="1815063"/>
            <a:ext cx="1937664" cy="2710855"/>
          </a:xfrm>
          <a:prstGeom prst="rect">
            <a:avLst/>
          </a:prstGeom>
        </p:spPr>
      </p:pic>
      <p:pic>
        <p:nvPicPr>
          <p:cNvPr id="19" name="Picture 2" descr="Subscribe to Dr. LaMeres' YouTube Channel">
            <a:extLst>
              <a:ext uri="{FF2B5EF4-FFF2-40B4-BE49-F238E27FC236}">
                <a16:creationId xmlns:a16="http://schemas.microsoft.com/office/drawing/2014/main" id="{CCDD5138-B1C7-45C3-897B-85EE6E00E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815063"/>
            <a:ext cx="2209800" cy="62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DE1A73C-773F-4685-9ED8-9CF86E4504C0}"/>
              </a:ext>
            </a:extLst>
          </p:cNvPr>
          <p:cNvSpPr txBox="1"/>
          <p:nvPr/>
        </p:nvSpPr>
        <p:spPr>
          <a:xfrm>
            <a:off x="3059052" y="2534921"/>
            <a:ext cx="381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5"/>
              </a:rPr>
              <a:t>www.youtube.com/c/DigitalLogicProgramming_LaMeres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91248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705350"/>
            <a:ext cx="6858000" cy="438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4739640"/>
            <a:ext cx="2590800" cy="331469"/>
          </a:xfrm>
        </p:spPr>
        <p:txBody>
          <a:bodyPr>
            <a:normAutofit lnSpcReduction="10000"/>
          </a:bodyPr>
          <a:lstStyle/>
          <a:p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Brock J. </a:t>
            </a:r>
            <a:r>
              <a:rPr lang="en-US" sz="1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LaMeres</a:t>
            </a:r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Ph.D.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971550"/>
            <a:ext cx="6629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6: Data Movement Instructions</a:t>
            </a:r>
          </a:p>
          <a:p>
            <a:pPr algn="ctr"/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819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807719"/>
          </a:xfrm>
        </p:spPr>
        <p:txBody>
          <a:bodyPr anchor="ctr">
            <a:normAutofit/>
          </a:bodyPr>
          <a:lstStyle/>
          <a:p>
            <a:r>
              <a:rPr lang="en-US" sz="22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Embedded Systems Design</a:t>
            </a:r>
            <a:endParaRPr lang="en-US" sz="2400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04798" y="1353177"/>
            <a:ext cx="6400801" cy="6851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/>
            <a:r>
              <a:rPr lang="en-US" sz="16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6.5	The MOV Instruction with Indirect Register Mode (@RN) Addressing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-342900" y="4445783"/>
            <a:ext cx="2819400" cy="2924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04EAEA-A01D-478A-83AE-C12FB0382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653" y="2367516"/>
            <a:ext cx="2822693" cy="4084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821FBFB-6AB8-46F0-B582-CFC04E7E23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7" r="43030" b="39259"/>
          <a:stretch/>
        </p:blipFill>
        <p:spPr>
          <a:xfrm>
            <a:off x="4354452" y="2909664"/>
            <a:ext cx="1219200" cy="1612490"/>
          </a:xfrm>
          <a:prstGeom prst="rect">
            <a:avLst/>
          </a:prstGeom>
        </p:spPr>
      </p:pic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CCC02C95-6141-4F98-B73D-6EF38C80EB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86" y="1917606"/>
            <a:ext cx="1937664" cy="271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9428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4857750"/>
            <a:ext cx="47244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6.5     The MOV Instruction with Indirect Register Mode (@RN) Addressing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MOV Instruction with Indirect Register Mode (@Rn) Addressing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6: Data Movement Instructions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A3C7D4A-1692-4DA1-89F6-EA349E9159FB}"/>
              </a:ext>
            </a:extLst>
          </p:cNvPr>
          <p:cNvSpPr txBox="1">
            <a:spLocks/>
          </p:cNvSpPr>
          <p:nvPr/>
        </p:nvSpPr>
        <p:spPr>
          <a:xfrm>
            <a:off x="212271" y="1139217"/>
            <a:ext cx="6667500" cy="3718531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Indirect Register Mode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a CPU register is used to provide the address of where the info to be accessed is stored.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Provides the address in a way that the CPU register can be modified by subsequent instructions.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 descr="A screenshot of a cell phone&#10;&#10;Description automatically generated">
            <a:extLst>
              <a:ext uri="{FF2B5EF4-FFF2-40B4-BE49-F238E27FC236}">
                <a16:creationId xmlns:a16="http://schemas.microsoft.com/office/drawing/2014/main" id="{81F125A8-1888-4109-B61B-7A91D3164B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819788"/>
            <a:ext cx="4968059" cy="195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534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4857750"/>
            <a:ext cx="41910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6.7     The MOV Instruction with Indexed Mode (X(RN)) Addressing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" y="492887"/>
            <a:ext cx="6858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Addressing Mode Usage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6: Data Movement Instructions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D01F6E8-DF32-4ECD-9ABB-F9DD120354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35478"/>
            <a:ext cx="6450258" cy="391622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8F5C61D-6AFA-4597-BDC9-F898C85B581A}"/>
              </a:ext>
            </a:extLst>
          </p:cNvPr>
          <p:cNvSpPr/>
          <p:nvPr/>
        </p:nvSpPr>
        <p:spPr>
          <a:xfrm>
            <a:off x="381000" y="1428751"/>
            <a:ext cx="6172200" cy="304800"/>
          </a:xfrm>
          <a:prstGeom prst="rect">
            <a:avLst/>
          </a:prstGeom>
          <a:solidFill>
            <a:srgbClr val="FFFF00">
              <a:alpha val="1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8139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4857750"/>
            <a:ext cx="47244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6.5     The MOV Instruction with Indirect Register Mode (@RN) Addressing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MOV Instruction with Indirect Register Mode (@Rn) Addressing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6: Data Movement Instructions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A3C7D4A-1692-4DA1-89F6-EA349E9159FB}"/>
              </a:ext>
            </a:extLst>
          </p:cNvPr>
          <p:cNvSpPr txBox="1">
            <a:spLocks/>
          </p:cNvSpPr>
          <p:nvPr/>
        </p:nvSpPr>
        <p:spPr>
          <a:xfrm>
            <a:off x="212271" y="1139217"/>
            <a:ext cx="6667500" cy="3718531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indicate that a register is to  be used as an address pointer, an 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inserted before the register name.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Indirect register mode is only valid in the </a:t>
            </a:r>
            <a:r>
              <a:rPr lang="en-US" sz="1600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src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an instruction.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the same concept as a 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pointer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language C.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510A93BC-F65B-4722-8649-29F80D2D76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819788"/>
            <a:ext cx="4968059" cy="195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1140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4857750"/>
            <a:ext cx="47244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6.5     The MOV Instruction with Indirect Register Mode (@RN) Addressing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MOV Instruction with Indirect Register Mode (@Rn) Addressing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6: Data Movement Instructions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A3C7D4A-1692-4DA1-89F6-EA349E9159FB}"/>
              </a:ext>
            </a:extLst>
          </p:cNvPr>
          <p:cNvSpPr txBox="1">
            <a:spLocks/>
          </p:cNvSpPr>
          <p:nvPr/>
        </p:nvSpPr>
        <p:spPr>
          <a:xfrm>
            <a:off x="212271" y="1139217"/>
            <a:ext cx="6667500" cy="3718531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Provides a way to access blocks of memory by incrementing the             address pointer in a loop.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510A93BC-F65B-4722-8649-29F80D2D76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819788"/>
            <a:ext cx="4968059" cy="195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8021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4857750"/>
            <a:ext cx="41910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6.7     The MOV Instruction with Indexed Mode (X(RN)) Addressing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" y="492887"/>
            <a:ext cx="6858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Addressing Mode Usage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6: Data Movement Instructions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D01F6E8-DF32-4ECD-9ABB-F9DD120354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35478"/>
            <a:ext cx="6450258" cy="391622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8F5C61D-6AFA-4597-BDC9-F898C85B581A}"/>
              </a:ext>
            </a:extLst>
          </p:cNvPr>
          <p:cNvSpPr/>
          <p:nvPr/>
        </p:nvSpPr>
        <p:spPr>
          <a:xfrm>
            <a:off x="381000" y="2952750"/>
            <a:ext cx="6172200" cy="457200"/>
          </a:xfrm>
          <a:prstGeom prst="rect">
            <a:avLst/>
          </a:prstGeom>
          <a:solidFill>
            <a:srgbClr val="FFFF00">
              <a:alpha val="1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462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4857750"/>
            <a:ext cx="47244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6.5     The MOV Instruction with Indirect Register Mode (@RN) Addressing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Indirect Register Mode (@Rn) Addressing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6: Data Movement Instructions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FAFBE65-3E50-4FB7-B2E0-C759797E5655}"/>
              </a:ext>
            </a:extLst>
          </p:cNvPr>
          <p:cNvSpPr txBox="1">
            <a:spLocks/>
          </p:cNvSpPr>
          <p:nvPr/>
        </p:nvSpPr>
        <p:spPr>
          <a:xfrm>
            <a:off x="266699" y="895155"/>
            <a:ext cx="6667500" cy="396259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define some constants in data memory with labels.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also reserve some space in data memory with labels.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We’ll then move the constant values from one address in memory to the reserved address using indirect register mode.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We’ll watch the movement using the debugger.</a:t>
            </a: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F8D812A-EE13-47FD-9484-F86FA7C3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5" y="2571750"/>
            <a:ext cx="6637409" cy="162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773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4857750"/>
            <a:ext cx="47244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6.5     The MOV Instruction with Indirect Register Mode (@RN) Addressing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Indirect Register Mode (@Rn) Addressing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6: Data Movement Instructions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FAFBE65-3E50-4FB7-B2E0-C759797E5655}"/>
              </a:ext>
            </a:extLst>
          </p:cNvPr>
          <p:cNvSpPr txBox="1">
            <a:spLocks/>
          </p:cNvSpPr>
          <p:nvPr/>
        </p:nvSpPr>
        <p:spPr>
          <a:xfrm>
            <a:off x="266699" y="895155"/>
            <a:ext cx="6667500" cy="396259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1: Create a new Empty Assembly-only CCS project titled: </a:t>
            </a: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Asm_AddrMode5_Indirect_Register</a:t>
            </a: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2: We are going to create a main program and also initialize some space in memory that we can access. We will put that 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section directly after the main program code. Type the following code into the main.asm file where the comments say “Main loop here”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2E07A5B-1FF7-4F61-A41B-AF1A29BF66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6958"/>
            <a:ext cx="6858000" cy="108079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CF66931-7DF8-472C-9A23-36EB9F126F1B}"/>
              </a:ext>
            </a:extLst>
          </p:cNvPr>
          <p:cNvSpPr/>
          <p:nvPr/>
        </p:nvSpPr>
        <p:spPr>
          <a:xfrm>
            <a:off x="4081941" y="3776957"/>
            <a:ext cx="278954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  <a:r>
              <a:rPr lang="en-US" sz="9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https://neodem.wp.horizon.ac.uk/</a:t>
            </a:r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9985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4857750"/>
            <a:ext cx="47244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6.5     The MOV Instruction with Indirect Register Mode (@RN) Addressing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Indirect Register Mode (@Rn) Addressing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6: Data Movement Instructions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B8353A-4C28-4A1F-8072-5148C042E2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038781"/>
            <a:ext cx="6624208" cy="364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8171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4857750"/>
            <a:ext cx="47244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6.5     The MOV Instruction with Indirect Register Mode (@RN) Addressing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Indirect Register Mode (@Rn) Addressing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6: Data Movement Instructions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EF16434-6660-4961-B0E2-7B944E1AC9F1}"/>
              </a:ext>
            </a:extLst>
          </p:cNvPr>
          <p:cNvSpPr txBox="1">
            <a:spLocks/>
          </p:cNvSpPr>
          <p:nvPr/>
        </p:nvSpPr>
        <p:spPr>
          <a:xfrm>
            <a:off x="174171" y="895155"/>
            <a:ext cx="6705600" cy="396259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3: Debug your program. Fix errors as needed.</a:t>
            </a: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4: Set a breakpoint before the first instruction </a:t>
            </a: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mov.w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#2000h, R4</a:t>
            </a: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5: Open the register viewer and memory browser. Inspect the memory starting at 2000h.</a:t>
            </a: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4A04F0E-24F7-4768-A958-54C45FF1FE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6958"/>
            <a:ext cx="6858000" cy="108079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799C791-30AD-491E-A707-506C48C56F03}"/>
              </a:ext>
            </a:extLst>
          </p:cNvPr>
          <p:cNvSpPr/>
          <p:nvPr/>
        </p:nvSpPr>
        <p:spPr>
          <a:xfrm>
            <a:off x="4081941" y="3776957"/>
            <a:ext cx="278954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  <a:r>
              <a:rPr lang="en-US" sz="9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https://neodem.wp.horizon.ac.uk/</a:t>
            </a:r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9929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4857750"/>
            <a:ext cx="47244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6.5     The MOV Instruction with Indirect Register Mode (@RN) Addressing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Indirect Register Mode (@Rn) Addressing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6: Data Movement Instructions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EF16434-6660-4961-B0E2-7B944E1AC9F1}"/>
              </a:ext>
            </a:extLst>
          </p:cNvPr>
          <p:cNvSpPr txBox="1">
            <a:spLocks/>
          </p:cNvSpPr>
          <p:nvPr/>
        </p:nvSpPr>
        <p:spPr>
          <a:xfrm>
            <a:off x="174171" y="895155"/>
            <a:ext cx="6705600" cy="396259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6: Run &amp; step your program while observing the registers and memory.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7E9CC3-0690-42E1-9F27-214DFF5AE0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91" y="2190750"/>
            <a:ext cx="6637409" cy="162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4815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705350"/>
            <a:ext cx="6858000" cy="438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4739640"/>
            <a:ext cx="2590800" cy="331469"/>
          </a:xfrm>
        </p:spPr>
        <p:txBody>
          <a:bodyPr>
            <a:normAutofit lnSpcReduction="10000"/>
          </a:bodyPr>
          <a:lstStyle/>
          <a:p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Brock J. </a:t>
            </a:r>
            <a:r>
              <a:rPr lang="en-US" sz="1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LaMeres</a:t>
            </a:r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Ph.D.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971550"/>
            <a:ext cx="6629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6: Data Movement Instructions</a:t>
            </a:r>
          </a:p>
          <a:p>
            <a:pPr algn="ctr"/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819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807719"/>
          </a:xfrm>
        </p:spPr>
        <p:txBody>
          <a:bodyPr anchor="ctr">
            <a:normAutofit/>
          </a:bodyPr>
          <a:lstStyle/>
          <a:p>
            <a:r>
              <a:rPr lang="en-US" sz="22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Embedded Systems Design</a:t>
            </a:r>
            <a:endParaRPr lang="en-US" sz="2400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04798" y="1353177"/>
            <a:ext cx="6400801" cy="6851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/>
            <a:r>
              <a:rPr lang="en-US" sz="16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6.5	The MOV Instruction with Indirect Register Mode (@RN) Addressing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821FBFB-6AB8-46F0-B582-CFC04E7E23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7" r="43030" b="39259"/>
          <a:stretch/>
        </p:blipFill>
        <p:spPr>
          <a:xfrm>
            <a:off x="4354452" y="2909664"/>
            <a:ext cx="1219200" cy="1612490"/>
          </a:xfrm>
          <a:prstGeom prst="rect">
            <a:avLst/>
          </a:prstGeom>
        </p:spPr>
      </p:pic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CCC02C95-6141-4F98-B73D-6EF38C80EB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86" y="1917606"/>
            <a:ext cx="1937664" cy="2710855"/>
          </a:xfrm>
          <a:prstGeom prst="rect">
            <a:avLst/>
          </a:prstGeom>
        </p:spPr>
      </p:pic>
      <p:pic>
        <p:nvPicPr>
          <p:cNvPr id="19" name="Picture 2" descr="Subscribe to Dr. LaMeres' YouTube Channel">
            <a:extLst>
              <a:ext uri="{FF2B5EF4-FFF2-40B4-BE49-F238E27FC236}">
                <a16:creationId xmlns:a16="http://schemas.microsoft.com/office/drawing/2014/main" id="{8D3B7B28-35C0-4D08-B6BB-C83A7E98E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815063"/>
            <a:ext cx="2209800" cy="62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C931D14-CE00-4FF3-9729-41385C3A788C}"/>
              </a:ext>
            </a:extLst>
          </p:cNvPr>
          <p:cNvSpPr txBox="1"/>
          <p:nvPr/>
        </p:nvSpPr>
        <p:spPr>
          <a:xfrm>
            <a:off x="3059052" y="2534921"/>
            <a:ext cx="381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5"/>
              </a:rPr>
              <a:t>www.youtube.com/c/DigitalLogicProgramming_LaMeres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3874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705350"/>
            <a:ext cx="6858000" cy="438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4739640"/>
            <a:ext cx="2590800" cy="331469"/>
          </a:xfrm>
        </p:spPr>
        <p:txBody>
          <a:bodyPr>
            <a:normAutofit lnSpcReduction="10000"/>
          </a:bodyPr>
          <a:lstStyle/>
          <a:p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Brock J. </a:t>
            </a:r>
            <a:r>
              <a:rPr lang="en-US" sz="1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LaMeres</a:t>
            </a:r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Ph.D.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971550"/>
            <a:ext cx="6629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6: Data Movement Instructions</a:t>
            </a:r>
          </a:p>
          <a:p>
            <a:pPr algn="ctr"/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819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807719"/>
          </a:xfrm>
        </p:spPr>
        <p:txBody>
          <a:bodyPr anchor="ctr">
            <a:normAutofit/>
          </a:bodyPr>
          <a:lstStyle/>
          <a:p>
            <a:r>
              <a:rPr lang="en-US" sz="22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Embedded Systems Design</a:t>
            </a:r>
            <a:endParaRPr lang="en-US" sz="2400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04798" y="1353177"/>
            <a:ext cx="6400801" cy="331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/>
            <a:r>
              <a:rPr lang="en-US" sz="16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6.6	The MOV Instruction with Indirect Autoincrement Mode (@RN+) Addressing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-342900" y="4445783"/>
            <a:ext cx="2819400" cy="2924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4DD52892-643B-4FB9-9A55-C42414EB7841}"/>
              </a:ext>
            </a:extLst>
          </p:cNvPr>
          <p:cNvSpPr txBox="1">
            <a:spLocks/>
          </p:cNvSpPr>
          <p:nvPr/>
        </p:nvSpPr>
        <p:spPr>
          <a:xfrm>
            <a:off x="-342900" y="4445783"/>
            <a:ext cx="2819400" cy="2924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AFE4D33-D197-4972-B0F7-6A2F0E4E3A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7" r="43030" b="39259"/>
          <a:stretch/>
        </p:blipFill>
        <p:spPr>
          <a:xfrm>
            <a:off x="4354452" y="2909664"/>
            <a:ext cx="1219200" cy="1612490"/>
          </a:xfrm>
          <a:prstGeom prst="rect">
            <a:avLst/>
          </a:prstGeom>
        </p:spPr>
      </p:pic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B7F7CA1E-8854-48BD-8E8A-27D6B45CE5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86" y="1917606"/>
            <a:ext cx="1937664" cy="271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051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4857750"/>
            <a:ext cx="41148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6.1     The MOV Instruction with Register Mode (RN) Addressing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MOV Instruction with Register Mode (Rn) Addressing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6: Data Movement Instructions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90500" y="895155"/>
            <a:ext cx="6667500" cy="3962594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Addressing mode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the way that the </a:t>
            </a:r>
            <a:r>
              <a:rPr lang="en-US" sz="1600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src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600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dst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locations are specified in the operand of an instruction.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 mode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the operand for either the source and/or destination are CPU registers.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Rn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the syntax to denote register mode addressing int eh MSP430 documentation.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instruction operates on the data held within the register name provided.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0BD73BAC-1F83-4AC4-92F3-D7D87D7AB5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370" y="3020786"/>
            <a:ext cx="4456430" cy="175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45918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4857750"/>
            <a:ext cx="51816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6.6     The MOV Instruction with Indirect Autoincrement Mode (@RN+) Addressing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MOV Instruction with Indirect Autoincrement Mode (@Rn+) Addressing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6: Data Movement Instructions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52D3E86-6E56-4761-9105-C4B8B7F561B2}"/>
              </a:ext>
            </a:extLst>
          </p:cNvPr>
          <p:cNvSpPr txBox="1">
            <a:spLocks/>
          </p:cNvSpPr>
          <p:nvPr/>
        </p:nvSpPr>
        <p:spPr>
          <a:xfrm>
            <a:off x="234043" y="1139217"/>
            <a:ext cx="6667500" cy="3718531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Indirect Autoincrement Mode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– the pointing register is automatically incremented after the completion of the instruction.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pointing register can be incremented by 1 or 2 depending on the type of the size of the operation dictated by .w and .b 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allowed in the </a:t>
            </a:r>
            <a:r>
              <a:rPr lang="en-US" sz="1600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src</a:t>
            </a: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D923205F-5C09-4672-AD72-DFF56174DD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819788"/>
            <a:ext cx="4968059" cy="195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538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4857750"/>
            <a:ext cx="41910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6.7     The MOV Instruction with Indexed Mode (X(RN)) Addressing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" y="492887"/>
            <a:ext cx="6858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Addressing Mode Usage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6: Data Movement Instructions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D01F6E8-DF32-4ECD-9ABB-F9DD120354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35478"/>
            <a:ext cx="6450258" cy="391622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8F5C61D-6AFA-4597-BDC9-F898C85B581A}"/>
              </a:ext>
            </a:extLst>
          </p:cNvPr>
          <p:cNvSpPr/>
          <p:nvPr/>
        </p:nvSpPr>
        <p:spPr>
          <a:xfrm>
            <a:off x="381000" y="3409950"/>
            <a:ext cx="6172200" cy="609600"/>
          </a:xfrm>
          <a:prstGeom prst="rect">
            <a:avLst/>
          </a:prstGeom>
          <a:solidFill>
            <a:srgbClr val="FFFF00">
              <a:alpha val="1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4957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4857750"/>
            <a:ext cx="51816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6.6     The MOV Instruction with Indirect Autoincrement Mode (@RN+) Addressing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Indirect Autoincrement Mode (@Rn+) </a:t>
            </a:r>
            <a:r>
              <a:rPr lang="en-US" b="1" cap="small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Addressng</a:t>
            </a:r>
            <a:endParaRPr lang="en-US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6: Data Movement Instructions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D342451-343A-4144-94E7-C89D5B993EB8}"/>
              </a:ext>
            </a:extLst>
          </p:cNvPr>
          <p:cNvSpPr txBox="1">
            <a:spLocks/>
          </p:cNvSpPr>
          <p:nvPr/>
        </p:nvSpPr>
        <p:spPr>
          <a:xfrm>
            <a:off x="174171" y="851495"/>
            <a:ext cx="6705600" cy="400625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define a block of constants in memory.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we’ll move their values into CPU registers using Indirect Autoincrement Mode to automatically provide the address.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We’ll watch the data move in the debugger.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061C7F-EDF1-4613-B7B6-9027EE27B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9" y="2546856"/>
            <a:ext cx="6629400" cy="210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8579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4857750"/>
            <a:ext cx="51816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6.6     The MOV Instruction with Indirect Autoincrement Mode (@RN+) Addressing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Indirect Autoincrement Mode (@Rn+) </a:t>
            </a:r>
            <a:r>
              <a:rPr lang="en-US" b="1" cap="small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Addressng</a:t>
            </a:r>
            <a:endParaRPr lang="en-US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6: Data Movement Instructions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6201D91A-38E7-4056-AB87-A2D8405166AF}"/>
              </a:ext>
            </a:extLst>
          </p:cNvPr>
          <p:cNvSpPr txBox="1">
            <a:spLocks/>
          </p:cNvSpPr>
          <p:nvPr/>
        </p:nvSpPr>
        <p:spPr>
          <a:xfrm>
            <a:off x="288471" y="862219"/>
            <a:ext cx="6667500" cy="427855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1: Create a new Empty Assembly-only CCS project titled: </a:t>
            </a: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Asm_AddrMode6_Indirect_Autoincrement</a:t>
            </a: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2: Type the following code into the main.asm file where the comments say “Main loop here”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12A4FDE-5E29-41D9-A915-622627EB4A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6958"/>
            <a:ext cx="6858000" cy="108079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34EFAB0-001D-46B0-93A6-C495F0495259}"/>
              </a:ext>
            </a:extLst>
          </p:cNvPr>
          <p:cNvSpPr/>
          <p:nvPr/>
        </p:nvSpPr>
        <p:spPr>
          <a:xfrm>
            <a:off x="4081941" y="3776957"/>
            <a:ext cx="278954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  <a:r>
              <a:rPr lang="en-US" sz="9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https://neodem.wp.horizon.ac.uk/</a:t>
            </a:r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5805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4857750"/>
            <a:ext cx="51816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6.6     The MOV Instruction with Indirect Autoincrement Mode (@RN+) Addressing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Indirect Autoincrement Mode (@Rn+) </a:t>
            </a:r>
            <a:r>
              <a:rPr lang="en-US" b="1" cap="small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Addressng</a:t>
            </a:r>
            <a:endParaRPr lang="en-US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6: Data Movement Instructions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9699D8-6BB1-420E-85BD-A93ACE5E66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47" y="859820"/>
            <a:ext cx="6295753" cy="396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3538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4857750"/>
            <a:ext cx="51816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6.6     The MOV Instruction with Indirect Autoincrement Mode (@RN+) Addressing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Indirect Autoincrement Mode (@Rn+) </a:t>
            </a:r>
            <a:r>
              <a:rPr lang="en-US" b="1" cap="small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Addressng</a:t>
            </a:r>
            <a:endParaRPr lang="en-US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6: Data Movement Instructions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D342451-343A-4144-94E7-C89D5B993EB8}"/>
              </a:ext>
            </a:extLst>
          </p:cNvPr>
          <p:cNvSpPr txBox="1">
            <a:spLocks/>
          </p:cNvSpPr>
          <p:nvPr/>
        </p:nvSpPr>
        <p:spPr>
          <a:xfrm>
            <a:off x="195943" y="851495"/>
            <a:ext cx="6705600" cy="400625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3: Debug your program. Fix errors as needed.</a:t>
            </a: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4: Set a breakpoint before the first instruction </a:t>
            </a: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mov.w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#Block1, R4</a:t>
            </a: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5: Open the register viewer and memory browser. Inspect the memory starting at 2000h.</a:t>
            </a: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25067DC-09E3-4E16-A53A-68A404BBC8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6958"/>
            <a:ext cx="6858000" cy="108079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E02635E-78FC-4E52-B960-0A01C515AA2A}"/>
              </a:ext>
            </a:extLst>
          </p:cNvPr>
          <p:cNvSpPr/>
          <p:nvPr/>
        </p:nvSpPr>
        <p:spPr>
          <a:xfrm>
            <a:off x="4081941" y="3776957"/>
            <a:ext cx="278954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  <a:r>
              <a:rPr lang="en-US" sz="9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https://neodem.wp.horizon.ac.uk/</a:t>
            </a:r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62261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4857750"/>
            <a:ext cx="51816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6.6     The MOV Instruction with Indirect Autoincrement Mode (@RN+) Addressing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Indirect Autoincrement Mode (@Rn+) </a:t>
            </a:r>
            <a:r>
              <a:rPr lang="en-US" b="1" cap="small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Addressng</a:t>
            </a:r>
            <a:endParaRPr lang="en-US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6: Data Movement Instructions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D342451-343A-4144-94E7-C89D5B993EB8}"/>
              </a:ext>
            </a:extLst>
          </p:cNvPr>
          <p:cNvSpPr txBox="1">
            <a:spLocks/>
          </p:cNvSpPr>
          <p:nvPr/>
        </p:nvSpPr>
        <p:spPr>
          <a:xfrm>
            <a:off x="174171" y="851495"/>
            <a:ext cx="6705600" cy="400625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6: Run &amp; step your program while observing the registers and memory.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061C7F-EDF1-4613-B7B6-9027EE27B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6" y="1962150"/>
            <a:ext cx="6629400" cy="210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46041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705350"/>
            <a:ext cx="6858000" cy="438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4739640"/>
            <a:ext cx="2590800" cy="331469"/>
          </a:xfrm>
        </p:spPr>
        <p:txBody>
          <a:bodyPr>
            <a:normAutofit lnSpcReduction="10000"/>
          </a:bodyPr>
          <a:lstStyle/>
          <a:p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Brock J. </a:t>
            </a:r>
            <a:r>
              <a:rPr lang="en-US" sz="1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LaMeres</a:t>
            </a:r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Ph.D.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971550"/>
            <a:ext cx="6629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6: Data Movement Instructions</a:t>
            </a:r>
          </a:p>
          <a:p>
            <a:pPr algn="ctr"/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819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807719"/>
          </a:xfrm>
        </p:spPr>
        <p:txBody>
          <a:bodyPr anchor="ctr">
            <a:normAutofit/>
          </a:bodyPr>
          <a:lstStyle/>
          <a:p>
            <a:r>
              <a:rPr lang="en-US" sz="22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Embedded Systems Design</a:t>
            </a:r>
            <a:endParaRPr lang="en-US" sz="2400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04798" y="1353177"/>
            <a:ext cx="6400801" cy="331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/>
            <a:r>
              <a:rPr lang="en-US" sz="16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6.6	The MOV Instruction with Indirect Autoincrement Mode (@RN+) Addressing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-342900" y="4445783"/>
            <a:ext cx="2819400" cy="2924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4DD52892-643B-4FB9-9A55-C42414EB7841}"/>
              </a:ext>
            </a:extLst>
          </p:cNvPr>
          <p:cNvSpPr txBox="1">
            <a:spLocks/>
          </p:cNvSpPr>
          <p:nvPr/>
        </p:nvSpPr>
        <p:spPr>
          <a:xfrm>
            <a:off x="-342900" y="4445783"/>
            <a:ext cx="2819400" cy="2924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AFE4D33-D197-4972-B0F7-6A2F0E4E3A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7" r="43030" b="39259"/>
          <a:stretch/>
        </p:blipFill>
        <p:spPr>
          <a:xfrm>
            <a:off x="4354452" y="2909664"/>
            <a:ext cx="1219200" cy="1612490"/>
          </a:xfrm>
          <a:prstGeom prst="rect">
            <a:avLst/>
          </a:prstGeom>
        </p:spPr>
      </p:pic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B7F7CA1E-8854-48BD-8E8A-27D6B45CE5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86" y="1917606"/>
            <a:ext cx="1937664" cy="2710855"/>
          </a:xfrm>
          <a:prstGeom prst="rect">
            <a:avLst/>
          </a:prstGeom>
        </p:spPr>
      </p:pic>
      <p:pic>
        <p:nvPicPr>
          <p:cNvPr id="22" name="Picture 2" descr="Subscribe to Dr. LaMeres' YouTube Channel">
            <a:extLst>
              <a:ext uri="{FF2B5EF4-FFF2-40B4-BE49-F238E27FC236}">
                <a16:creationId xmlns:a16="http://schemas.microsoft.com/office/drawing/2014/main" id="{3ED91842-F6B1-42C7-AA51-E18FF3552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815063"/>
            <a:ext cx="2209800" cy="62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F6D8CC8-834E-4BB1-8C9A-EF5631E4D0DB}"/>
              </a:ext>
            </a:extLst>
          </p:cNvPr>
          <p:cNvSpPr txBox="1"/>
          <p:nvPr/>
        </p:nvSpPr>
        <p:spPr>
          <a:xfrm>
            <a:off x="3059052" y="2534921"/>
            <a:ext cx="381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5"/>
              </a:rPr>
              <a:t>www.youtube.com/c/DigitalLogicProgramming_LaMeres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160730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705350"/>
            <a:ext cx="6858000" cy="438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4739640"/>
            <a:ext cx="2590800" cy="331469"/>
          </a:xfrm>
        </p:spPr>
        <p:txBody>
          <a:bodyPr>
            <a:normAutofit lnSpcReduction="10000"/>
          </a:bodyPr>
          <a:lstStyle/>
          <a:p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Brock J. </a:t>
            </a:r>
            <a:r>
              <a:rPr lang="en-US" sz="1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LaMeres</a:t>
            </a:r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Ph.D.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971550"/>
            <a:ext cx="6629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6: Data Movement Instructions</a:t>
            </a:r>
          </a:p>
          <a:p>
            <a:pPr algn="ctr"/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819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807719"/>
          </a:xfrm>
        </p:spPr>
        <p:txBody>
          <a:bodyPr anchor="ctr">
            <a:normAutofit/>
          </a:bodyPr>
          <a:lstStyle/>
          <a:p>
            <a:r>
              <a:rPr lang="en-US" sz="22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Embedded Systems Design</a:t>
            </a:r>
            <a:endParaRPr lang="en-US" sz="2400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04798" y="1353178"/>
            <a:ext cx="6477002" cy="3218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/>
            <a:r>
              <a:rPr lang="en-US" sz="16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6.7	The MOV Instruction with Indexed Mode (X(RN)) Addressing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-342900" y="4445783"/>
            <a:ext cx="2819400" cy="2924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DCFBA27-B577-4B7E-8A9D-58DF5D7E6A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7" r="43030" b="39259"/>
          <a:stretch/>
        </p:blipFill>
        <p:spPr>
          <a:xfrm>
            <a:off x="4354452" y="2909664"/>
            <a:ext cx="1219200" cy="1612490"/>
          </a:xfrm>
          <a:prstGeom prst="rect">
            <a:avLst/>
          </a:prstGeom>
        </p:spPr>
      </p:pic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87E18E8F-9046-498C-BAD5-C1D8F5AE74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86" y="1917606"/>
            <a:ext cx="1937664" cy="271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86281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4857750"/>
            <a:ext cx="41910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6.7     The MOV Instruction with Indexed Mode (X(RN)) Addressing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" y="492887"/>
            <a:ext cx="6858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MOV Instruction with Indexed Mode (X(Rn)) Addressing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6: Data Movement Instructions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E0DAE8C-241D-4E95-8F44-1FE562686FAF}"/>
              </a:ext>
            </a:extLst>
          </p:cNvPr>
          <p:cNvSpPr txBox="1">
            <a:spLocks/>
          </p:cNvSpPr>
          <p:nvPr/>
        </p:nvSpPr>
        <p:spPr>
          <a:xfrm>
            <a:off x="255815" y="862219"/>
            <a:ext cx="6667500" cy="3995529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Indexed Mode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– allows a numeric constant to be added to the contents of the register.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Offset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numeric constant;      16-bit, signed number.</a:t>
            </a:r>
            <a:endParaRPr lang="en-US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Similar to indirect register made in that a register name is provided that holds the address of where to access the information.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5D36E224-6FF5-418D-947C-B74B431EFF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819788"/>
            <a:ext cx="4968059" cy="195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917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4857750"/>
            <a:ext cx="41148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6.1     The MOV Instruction with Register Mode (RN) Addressing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Register Mode (Rn) Addressing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6: Data Movement Instructions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90500" y="895155"/>
            <a:ext cx="6667500" cy="396259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move some information around the CPU registers.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can use PC and SP as the initial </a:t>
            </a:r>
            <a:r>
              <a:rPr lang="en-US" sz="16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src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since they have values.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We’ll watch the </a:t>
            </a:r>
            <a:b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move </a:t>
            </a:r>
            <a:b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 registers </a:t>
            </a:r>
            <a:b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debugger.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4C63A9D-085C-4C10-AABF-18B1C8A68B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7" t="18889" r="30686" b="47037"/>
          <a:stretch/>
        </p:blipFill>
        <p:spPr>
          <a:xfrm>
            <a:off x="2722880" y="1657350"/>
            <a:ext cx="3944620" cy="315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38857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4857750"/>
            <a:ext cx="41910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6.7     The MOV Instruction with Indexed Mode (X(RN)) Addressing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" y="492887"/>
            <a:ext cx="6858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MOV Instruction with Indexed Mode (X(Rn)) Addressing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6: Data Movement Instructions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E0DAE8C-241D-4E95-8F44-1FE562686FAF}"/>
              </a:ext>
            </a:extLst>
          </p:cNvPr>
          <p:cNvSpPr txBox="1">
            <a:spLocks/>
          </p:cNvSpPr>
          <p:nvPr/>
        </p:nvSpPr>
        <p:spPr>
          <a:xfrm>
            <a:off x="234043" y="882071"/>
            <a:ext cx="6667500" cy="3975678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syntax to indicate indexed register mode is to put the name of the register in parenthesis () with the numeric constant in front.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 in both the </a:t>
            </a:r>
            <a:r>
              <a:rPr lang="en-US" sz="1600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src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600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dst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fields.</a:t>
            </a:r>
          </a:p>
        </p:txBody>
      </p:sp>
      <p:pic>
        <p:nvPicPr>
          <p:cNvPr id="14" name="Picture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2CB24935-076D-4B8D-93CE-F4B7940485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819788"/>
            <a:ext cx="4968059" cy="195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96389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4857750"/>
            <a:ext cx="41910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6.7     The MOV Instruction with Indexed Mode (X(RN)) Addressing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" y="492887"/>
            <a:ext cx="6858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Addressing Mode Usage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6: Data Movement Instructions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D01F6E8-DF32-4ECD-9ABB-F9DD120354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35478"/>
            <a:ext cx="6450258" cy="391622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8F5C61D-6AFA-4597-BDC9-F898C85B581A}"/>
              </a:ext>
            </a:extLst>
          </p:cNvPr>
          <p:cNvSpPr/>
          <p:nvPr/>
        </p:nvSpPr>
        <p:spPr>
          <a:xfrm>
            <a:off x="381000" y="4019550"/>
            <a:ext cx="6172200" cy="609600"/>
          </a:xfrm>
          <a:prstGeom prst="rect">
            <a:avLst/>
          </a:prstGeom>
          <a:solidFill>
            <a:srgbClr val="FFFF00">
              <a:alpha val="1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42092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4857750"/>
            <a:ext cx="41910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6.7     The MOV Instruction with Indexed Mode (X(RN)) Addressing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" y="492887"/>
            <a:ext cx="6858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Indexed Mode (X(Rn)) Addressing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6: Data Movement Instructions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F7701F7-5B19-4D8F-A8BC-345D1E9D5CD1}"/>
              </a:ext>
            </a:extLst>
          </p:cNvPr>
          <p:cNvSpPr txBox="1">
            <a:spLocks/>
          </p:cNvSpPr>
          <p:nvPr/>
        </p:nvSpPr>
        <p:spPr>
          <a:xfrm>
            <a:off x="174171" y="851495"/>
            <a:ext cx="6705600" cy="400625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initialize a block of constants in memory.</a:t>
            </a: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reserve a block of memory.</a:t>
            </a: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We’ll then copy the constants into the open space using knowledge about the address offset with indexed mode.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D01F6E8-DF32-4ECD-9ABB-F9DD120354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38350"/>
            <a:ext cx="6851226" cy="271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5386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4857750"/>
            <a:ext cx="41910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6.7     The MOV Instruction with Indexed Mode (X(RN)) Addressing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" y="492887"/>
            <a:ext cx="6858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Indexed Mode (X(Rn)) Addressing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6: Data Movement Instructions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979569D-68B0-43A3-92C1-AB43FAFB5262}"/>
              </a:ext>
            </a:extLst>
          </p:cNvPr>
          <p:cNvSpPr txBox="1">
            <a:spLocks/>
          </p:cNvSpPr>
          <p:nvPr/>
        </p:nvSpPr>
        <p:spPr>
          <a:xfrm>
            <a:off x="288471" y="862219"/>
            <a:ext cx="6667500" cy="427855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1: Create a new Empty Assembly-only CCS project titled: </a:t>
            </a: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Asm_AddrMode7_Indexed</a:t>
            </a: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2: Type the following code into the main.asm file where the comments say “Main loop here”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DBDC0EB-5D71-4C88-9F19-3BD4021A33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6958"/>
            <a:ext cx="6858000" cy="108079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995957C-38E3-4BD0-8B39-C1DA9B0B5ED7}"/>
              </a:ext>
            </a:extLst>
          </p:cNvPr>
          <p:cNvSpPr/>
          <p:nvPr/>
        </p:nvSpPr>
        <p:spPr>
          <a:xfrm>
            <a:off x="4081941" y="3776957"/>
            <a:ext cx="278954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  <a:r>
              <a:rPr lang="en-US" sz="9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https://neodem.wp.horizon.ac.uk/</a:t>
            </a:r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99180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4857750"/>
            <a:ext cx="41910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6.7     The MOV Instruction with Indexed Mode (X(RN)) Addressing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" y="492887"/>
            <a:ext cx="6858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Indexed Mode (X(Rn)) Addressing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6: Data Movement Instructions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0B8D09-4614-44A4-8E36-9CF955ECE9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59681"/>
            <a:ext cx="6167755" cy="389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67479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4857750"/>
            <a:ext cx="41910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6.7     The MOV Instruction with Indexed Mode (X(RN)) Addressing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" y="492887"/>
            <a:ext cx="6858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Indexed Mode (X(Rn)) Addressing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6: Data Movement Instructions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090B31C-B607-41C8-9B63-4AD5B9E30FB5}"/>
              </a:ext>
            </a:extLst>
          </p:cNvPr>
          <p:cNvSpPr txBox="1">
            <a:spLocks/>
          </p:cNvSpPr>
          <p:nvPr/>
        </p:nvSpPr>
        <p:spPr>
          <a:xfrm>
            <a:off x="195943" y="851495"/>
            <a:ext cx="6705600" cy="400625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3: Debug your program. Fix errors as needed.</a:t>
            </a: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4: Set a breakpoint before the first instruction </a:t>
            </a: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mov.w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#Block1, R4</a:t>
            </a: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5: Open the register viewer and memory browser. Inspect the memory starting at 2000h.</a:t>
            </a: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1076604-66E4-4CC2-B2BB-691FC64C19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6958"/>
            <a:ext cx="6858000" cy="108079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52DCECA-02D1-4931-9AF3-3D2815C4D8FD}"/>
              </a:ext>
            </a:extLst>
          </p:cNvPr>
          <p:cNvSpPr/>
          <p:nvPr/>
        </p:nvSpPr>
        <p:spPr>
          <a:xfrm>
            <a:off x="4081941" y="3776957"/>
            <a:ext cx="278954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  <a:r>
              <a:rPr lang="en-US" sz="9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https://neodem.wp.horizon.ac.uk/</a:t>
            </a:r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39187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4857750"/>
            <a:ext cx="41910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6.7     The MOV Instruction with Indexed Mode (X(RN)) Addressing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" y="492887"/>
            <a:ext cx="6858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Indexed Mode (X(Rn)) Addressing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6: Data Movement Instructions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F7701F7-5B19-4D8F-A8BC-345D1E9D5CD1}"/>
              </a:ext>
            </a:extLst>
          </p:cNvPr>
          <p:cNvSpPr txBox="1">
            <a:spLocks/>
          </p:cNvSpPr>
          <p:nvPr/>
        </p:nvSpPr>
        <p:spPr>
          <a:xfrm>
            <a:off x="174171" y="851495"/>
            <a:ext cx="6705600" cy="400625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6: Run &amp; step your program while observing the registers and memory.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D01F6E8-DF32-4ECD-9ABB-F9DD120354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" y="1657350"/>
            <a:ext cx="6851226" cy="271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25673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705350"/>
            <a:ext cx="6858000" cy="438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4739640"/>
            <a:ext cx="2590800" cy="331469"/>
          </a:xfrm>
        </p:spPr>
        <p:txBody>
          <a:bodyPr>
            <a:normAutofit lnSpcReduction="10000"/>
          </a:bodyPr>
          <a:lstStyle/>
          <a:p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Brock J. </a:t>
            </a:r>
            <a:r>
              <a:rPr lang="en-US" sz="1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LaMeres</a:t>
            </a:r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Ph.D.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971550"/>
            <a:ext cx="6629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6: Data Movement Instructions</a:t>
            </a:r>
          </a:p>
          <a:p>
            <a:pPr algn="ctr"/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819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807719"/>
          </a:xfrm>
        </p:spPr>
        <p:txBody>
          <a:bodyPr anchor="ctr">
            <a:normAutofit/>
          </a:bodyPr>
          <a:lstStyle/>
          <a:p>
            <a:r>
              <a:rPr lang="en-US" sz="22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Embedded Systems Design</a:t>
            </a:r>
            <a:endParaRPr lang="en-US" sz="2400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04798" y="1353178"/>
            <a:ext cx="6477002" cy="3218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/>
            <a:r>
              <a:rPr lang="en-US" sz="16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6.7	The MOV Instruction with Indexed Mode (X(RN)) Addressing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-342900" y="4445783"/>
            <a:ext cx="2819400" cy="2924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DCFBA27-B577-4B7E-8A9D-58DF5D7E6A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7" r="43030" b="39259"/>
          <a:stretch/>
        </p:blipFill>
        <p:spPr>
          <a:xfrm>
            <a:off x="4354452" y="2909664"/>
            <a:ext cx="1219200" cy="1612490"/>
          </a:xfrm>
          <a:prstGeom prst="rect">
            <a:avLst/>
          </a:prstGeom>
        </p:spPr>
      </p:pic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87E18E8F-9046-498C-BAD5-C1D8F5AE74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86" y="1917606"/>
            <a:ext cx="1937664" cy="2710855"/>
          </a:xfrm>
          <a:prstGeom prst="rect">
            <a:avLst/>
          </a:prstGeom>
        </p:spPr>
      </p:pic>
      <p:pic>
        <p:nvPicPr>
          <p:cNvPr id="19" name="Picture 2" descr="Subscribe to Dr. LaMeres' YouTube Channel">
            <a:extLst>
              <a:ext uri="{FF2B5EF4-FFF2-40B4-BE49-F238E27FC236}">
                <a16:creationId xmlns:a16="http://schemas.microsoft.com/office/drawing/2014/main" id="{AE29F3D4-0CA4-43A3-AC1B-4232D81AF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815063"/>
            <a:ext cx="2209800" cy="62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0628D94-3A8C-4004-96AA-AEBF007892F3}"/>
              </a:ext>
            </a:extLst>
          </p:cNvPr>
          <p:cNvSpPr txBox="1"/>
          <p:nvPr/>
        </p:nvSpPr>
        <p:spPr>
          <a:xfrm>
            <a:off x="3059052" y="2534921"/>
            <a:ext cx="381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5"/>
              </a:rPr>
              <a:t>www.youtube.com/c/DigitalLogicProgramming_LaMeres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20396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4857750"/>
            <a:ext cx="41148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6.1     The MOV Instruction with Register Mode (RN) Addressing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Register Mode (Rn) Addressing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6: Data Movement Instructions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90500" y="895155"/>
            <a:ext cx="6667500" cy="396259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1: Create a new Empty Assembly-only CCS project titled: </a:t>
            </a: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Asm_AddrMode1_Regsiter</a:t>
            </a: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2: Type the following </a:t>
            </a: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 into the main.asm file </a:t>
            </a: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the comments say </a:t>
            </a: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“Main loop here”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4C63A9D-085C-4C10-AABF-18B1C8A68B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7" t="18889" r="30686" b="47037"/>
          <a:stretch/>
        </p:blipFill>
        <p:spPr>
          <a:xfrm>
            <a:off x="2828290" y="1581150"/>
            <a:ext cx="3944620" cy="315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633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4857750"/>
            <a:ext cx="41148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6.1     The MOV Instruction with Register Mode (RN) Addressing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Register Mode (Rn) Addressing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6: Data Movement Instructions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90500" y="895155"/>
            <a:ext cx="6667500" cy="396259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3: Debug your program. Correct any errors until your program is successfully downloaded.</a:t>
            </a: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4: Set a breakpoint before the first instruction </a:t>
            </a:r>
          </a:p>
          <a:p>
            <a:pPr algn="l"/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mov.w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PC, R4</a:t>
            </a: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5: Open the register viewer and expand the Core Registers item to see the CPU registers.</a:t>
            </a: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6: Run your program to the breakpoint.</a:t>
            </a: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491EEB-9F58-40F8-8D23-8DD227D27C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6958"/>
            <a:ext cx="6858000" cy="108079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C1F87CB-5E7F-4577-927A-E5461486EA32}"/>
              </a:ext>
            </a:extLst>
          </p:cNvPr>
          <p:cNvSpPr/>
          <p:nvPr/>
        </p:nvSpPr>
        <p:spPr>
          <a:xfrm>
            <a:off x="4081941" y="3776957"/>
            <a:ext cx="278954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  <a:r>
              <a:rPr lang="en-US" sz="9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https://neodem.wp.horizon.ac.uk/</a:t>
            </a:r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409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4857750"/>
            <a:ext cx="41148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6.1     The MOV Instruction with Register Mode (RN) Addressing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Register Mode (Rn) Addressing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6: Data Movement Instructions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90500" y="895155"/>
            <a:ext cx="6667500" cy="396259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7: Step your program through each instruction and observe the data movement in the register viewer.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BC4AD9-5B6F-463D-8C4D-8ABE238153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3893"/>
            <a:ext cx="5981700" cy="297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171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10551</TotalTime>
  <Words>3395</Words>
  <Application>Microsoft Office PowerPoint</Application>
  <PresentationFormat>Custom</PresentationFormat>
  <Paragraphs>553</Paragraphs>
  <Slides>67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0" baseType="lpstr">
      <vt:lpstr>Arial</vt:lpstr>
      <vt:lpstr>Calibri</vt:lpstr>
      <vt:lpstr>Office Theme</vt:lpstr>
      <vt:lpstr>Embedded Systems Design</vt:lpstr>
      <vt:lpstr>Ch. 6: Data Movement Instructions</vt:lpstr>
      <vt:lpstr>Ch. 6: Data Movement Instructions</vt:lpstr>
      <vt:lpstr>Ch. 6: Data Movement Instructions</vt:lpstr>
      <vt:lpstr>Ch. 6: Data Movement Instructions</vt:lpstr>
      <vt:lpstr>Ch. 6: Data Movement Instructions</vt:lpstr>
      <vt:lpstr>Ch. 6: Data Movement Instructions</vt:lpstr>
      <vt:lpstr>Ch. 6: Data Movement Instructions</vt:lpstr>
      <vt:lpstr>Ch. 6: Data Movement Instructions</vt:lpstr>
      <vt:lpstr>Embedded Systems Design</vt:lpstr>
      <vt:lpstr>Embedded Systems Design</vt:lpstr>
      <vt:lpstr>Ch. 6: Data Movement Instructions</vt:lpstr>
      <vt:lpstr>Ch. 6: Data Movement Instructions</vt:lpstr>
      <vt:lpstr>Ch. 6: Data Movement Instructions</vt:lpstr>
      <vt:lpstr>Ch. 6: Data Movement Instructions</vt:lpstr>
      <vt:lpstr>Ch. 6: Data Movement Instructions</vt:lpstr>
      <vt:lpstr>Ch. 6: Data Movement Instructions</vt:lpstr>
      <vt:lpstr>Embedded Systems Design</vt:lpstr>
      <vt:lpstr>Embedded Systems Design</vt:lpstr>
      <vt:lpstr>Ch. 6: Data Movement Instructions</vt:lpstr>
      <vt:lpstr>Ch. 6: Data Movement Instructions</vt:lpstr>
      <vt:lpstr>Ch. 6: Data Movement Instructions</vt:lpstr>
      <vt:lpstr>Ch. 6: Data Movement Instructions</vt:lpstr>
      <vt:lpstr>Ch. 6: Data Movement Instructions</vt:lpstr>
      <vt:lpstr>Ch. 6: Data Movement Instructions</vt:lpstr>
      <vt:lpstr>Ch. 6: Data Movement Instructions</vt:lpstr>
      <vt:lpstr>Ch. 6: Data Movement Instructions</vt:lpstr>
      <vt:lpstr>Embedded Systems Design</vt:lpstr>
      <vt:lpstr>Embedded Systems Design</vt:lpstr>
      <vt:lpstr>Ch. 6: Data Movement Instructions</vt:lpstr>
      <vt:lpstr>Ch. 6: Data Movement Instructions</vt:lpstr>
      <vt:lpstr>Ch. 6: Data Movement Instructions</vt:lpstr>
      <vt:lpstr>Ch. 6: Data Movement Instructions</vt:lpstr>
      <vt:lpstr>Ch. 6: Data Movement Instructions</vt:lpstr>
      <vt:lpstr>Ch. 6: Data Movement Instructions</vt:lpstr>
      <vt:lpstr>Ch. 6: Data Movement Instructions</vt:lpstr>
      <vt:lpstr>Embedded Systems Design</vt:lpstr>
      <vt:lpstr>Embedded Systems Design</vt:lpstr>
      <vt:lpstr>Ch. 6: Data Movement Instructions</vt:lpstr>
      <vt:lpstr>Ch. 6: Data Movement Instructions</vt:lpstr>
      <vt:lpstr>Ch. 6: Data Movement Instructions</vt:lpstr>
      <vt:lpstr>Ch. 6: Data Movement Instructions</vt:lpstr>
      <vt:lpstr>Ch. 6: Data Movement Instructions</vt:lpstr>
      <vt:lpstr>Ch. 6: Data Movement Instructions</vt:lpstr>
      <vt:lpstr>Ch. 6: Data Movement Instructions</vt:lpstr>
      <vt:lpstr>Ch. 6: Data Movement Instructions</vt:lpstr>
      <vt:lpstr>Ch. 6: Data Movement Instructions</vt:lpstr>
      <vt:lpstr>Embedded Systems Design</vt:lpstr>
      <vt:lpstr>Embedded Systems Design</vt:lpstr>
      <vt:lpstr>Ch. 6: Data Movement Instructions</vt:lpstr>
      <vt:lpstr>Ch. 6: Data Movement Instructions</vt:lpstr>
      <vt:lpstr>Ch. 6: Data Movement Instructions</vt:lpstr>
      <vt:lpstr>Ch. 6: Data Movement Instructions</vt:lpstr>
      <vt:lpstr>Ch. 6: Data Movement Instructions</vt:lpstr>
      <vt:lpstr>Ch. 6: Data Movement Instructions</vt:lpstr>
      <vt:lpstr>Ch. 6: Data Movement Instructions</vt:lpstr>
      <vt:lpstr>Embedded Systems Design</vt:lpstr>
      <vt:lpstr>Embedded Systems Design</vt:lpstr>
      <vt:lpstr>Ch. 6: Data Movement Instructions</vt:lpstr>
      <vt:lpstr>Ch. 6: Data Movement Instructions</vt:lpstr>
      <vt:lpstr>Ch. 6: Data Movement Instructions</vt:lpstr>
      <vt:lpstr>Ch. 6: Data Movement Instructions</vt:lpstr>
      <vt:lpstr>Ch. 6: Data Movement Instructions</vt:lpstr>
      <vt:lpstr>Ch. 6: Data Movement Instructions</vt:lpstr>
      <vt:lpstr>Ch. 6: Data Movement Instructions</vt:lpstr>
      <vt:lpstr>Ch. 6: Data Movement Instructions</vt:lpstr>
      <vt:lpstr>Embedded Systems Design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Brock J. LaMeres</dc:creator>
  <cp:lastModifiedBy>LaMeres, Brock</cp:lastModifiedBy>
  <cp:revision>113</cp:revision>
  <dcterms:created xsi:type="dcterms:W3CDTF">2015-09-08T19:48:25Z</dcterms:created>
  <dcterms:modified xsi:type="dcterms:W3CDTF">2020-03-21T15:59:00Z</dcterms:modified>
</cp:coreProperties>
</file>